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25"/>
  </p:notesMasterIdLst>
  <p:sldIdLst>
    <p:sldId id="257" r:id="rId2"/>
    <p:sldId id="329" r:id="rId3"/>
    <p:sldId id="328" r:id="rId4"/>
    <p:sldId id="300" r:id="rId5"/>
    <p:sldId id="330" r:id="rId6"/>
    <p:sldId id="305" r:id="rId7"/>
    <p:sldId id="307" r:id="rId8"/>
    <p:sldId id="320" r:id="rId9"/>
    <p:sldId id="310" r:id="rId10"/>
    <p:sldId id="311" r:id="rId11"/>
    <p:sldId id="313" r:id="rId12"/>
    <p:sldId id="312" r:id="rId13"/>
    <p:sldId id="324" r:id="rId14"/>
    <p:sldId id="314" r:id="rId15"/>
    <p:sldId id="316" r:id="rId16"/>
    <p:sldId id="315" r:id="rId17"/>
    <p:sldId id="319" r:id="rId18"/>
    <p:sldId id="318" r:id="rId19"/>
    <p:sldId id="322" r:id="rId20"/>
    <p:sldId id="332" r:id="rId21"/>
    <p:sldId id="325" r:id="rId22"/>
    <p:sldId id="326" r:id="rId23"/>
    <p:sldId id="32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34DC8"/>
    <a:srgbClr val="00356B"/>
    <a:srgbClr val="FBDE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80" autoAdjust="0"/>
    <p:restoredTop sz="84694" autoAdjust="0"/>
  </p:normalViewPr>
  <p:slideViewPr>
    <p:cSldViewPr snapToGrid="0">
      <p:cViewPr varScale="1">
        <p:scale>
          <a:sx n="92" d="100"/>
          <a:sy n="92" d="100"/>
        </p:scale>
        <p:origin x="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7023CE-CCC2-9842-B118-CEF19D573CF5}" type="doc">
      <dgm:prSet loTypeId="urn:microsoft.com/office/officeart/2005/8/layout/radial4" loCatId="" qsTypeId="urn:microsoft.com/office/officeart/2005/8/quickstyle/simple2" qsCatId="simple" csTypeId="urn:microsoft.com/office/officeart/2005/8/colors/colorful1" csCatId="colorful" phldr="1"/>
      <dgm:spPr/>
      <dgm:t>
        <a:bodyPr/>
        <a:lstStyle/>
        <a:p>
          <a:endParaRPr lang="en-US"/>
        </a:p>
      </dgm:t>
    </dgm:pt>
    <dgm:pt modelId="{2B86186D-AC07-EF49-BAF6-5C65C7EA3B48}">
      <dgm:prSet phldrT="[Text]"/>
      <dgm:spPr/>
      <dgm:t>
        <a:bodyPr/>
        <a:lstStyle/>
        <a:p>
          <a:r>
            <a:rPr lang="en-US" dirty="0"/>
            <a:t>Sleep in YWBC</a:t>
          </a:r>
        </a:p>
      </dgm:t>
    </dgm:pt>
    <dgm:pt modelId="{17319783-D8B8-6D42-B4B8-4EDE56614AF4}" type="parTrans" cxnId="{3E8B3F53-15D2-E943-B2A4-970031273BF1}">
      <dgm:prSet/>
      <dgm:spPr/>
      <dgm:t>
        <a:bodyPr/>
        <a:lstStyle/>
        <a:p>
          <a:endParaRPr lang="en-US"/>
        </a:p>
      </dgm:t>
    </dgm:pt>
    <dgm:pt modelId="{12991498-D9B0-E647-BCB5-3E4739B4B927}" type="sibTrans" cxnId="{3E8B3F53-15D2-E943-B2A4-970031273BF1}">
      <dgm:prSet/>
      <dgm:spPr/>
      <dgm:t>
        <a:bodyPr/>
        <a:lstStyle/>
        <a:p>
          <a:endParaRPr lang="en-US"/>
        </a:p>
      </dgm:t>
    </dgm:pt>
    <dgm:pt modelId="{2080B927-269E-CF41-AAD9-CFDF5DD3CFCA}">
      <dgm:prSet phldrT="[Text]"/>
      <dgm:spPr/>
      <dgm:t>
        <a:bodyPr/>
        <a:lstStyle/>
        <a:p>
          <a:r>
            <a:rPr lang="en-US" dirty="0"/>
            <a:t>Physical Responses</a:t>
          </a:r>
        </a:p>
      </dgm:t>
    </dgm:pt>
    <dgm:pt modelId="{2A7D2D89-DC2B-524E-A906-C0B163BFC1B9}" type="parTrans" cxnId="{685C6596-8AAD-C341-BEF2-01377BA79186}">
      <dgm:prSet/>
      <dgm:spPr/>
      <dgm:t>
        <a:bodyPr/>
        <a:lstStyle/>
        <a:p>
          <a:endParaRPr lang="en-US"/>
        </a:p>
      </dgm:t>
    </dgm:pt>
    <dgm:pt modelId="{B115F32C-3D37-E04C-97BC-51FEF6F71446}" type="sibTrans" cxnId="{685C6596-8AAD-C341-BEF2-01377BA79186}">
      <dgm:prSet/>
      <dgm:spPr/>
      <dgm:t>
        <a:bodyPr/>
        <a:lstStyle/>
        <a:p>
          <a:endParaRPr lang="en-US"/>
        </a:p>
      </dgm:t>
    </dgm:pt>
    <dgm:pt modelId="{D7862260-9FB1-4348-B19F-C62A0049C863}">
      <dgm:prSet phldrT="[Text]"/>
      <dgm:spPr/>
      <dgm:t>
        <a:bodyPr/>
        <a:lstStyle/>
        <a:p>
          <a:r>
            <a:rPr lang="en-US" dirty="0"/>
            <a:t>Breast Cancer Diagnosis and Treatment </a:t>
          </a:r>
        </a:p>
      </dgm:t>
    </dgm:pt>
    <dgm:pt modelId="{89282C9E-7782-E640-A8FF-736F3AFD9239}" type="parTrans" cxnId="{EA408851-7083-6E46-94AE-A12734086768}">
      <dgm:prSet/>
      <dgm:spPr/>
      <dgm:t>
        <a:bodyPr/>
        <a:lstStyle/>
        <a:p>
          <a:endParaRPr lang="en-US"/>
        </a:p>
      </dgm:t>
    </dgm:pt>
    <dgm:pt modelId="{C1900BE4-142E-0643-B32F-75FFD880A89C}" type="sibTrans" cxnId="{EA408851-7083-6E46-94AE-A12734086768}">
      <dgm:prSet/>
      <dgm:spPr/>
      <dgm:t>
        <a:bodyPr/>
        <a:lstStyle/>
        <a:p>
          <a:endParaRPr lang="en-US"/>
        </a:p>
      </dgm:t>
    </dgm:pt>
    <dgm:pt modelId="{C266F1A0-784E-0047-AF22-A52624D2D14C}">
      <dgm:prSet phldrT="[Text]"/>
      <dgm:spPr/>
      <dgm:t>
        <a:bodyPr/>
        <a:lstStyle/>
        <a:p>
          <a:r>
            <a:rPr lang="en-US" dirty="0"/>
            <a:t>Psychological Responses </a:t>
          </a:r>
        </a:p>
      </dgm:t>
    </dgm:pt>
    <dgm:pt modelId="{5B4C0883-AF89-724F-B02B-5F53FE53C6A9}" type="parTrans" cxnId="{3ADE0E66-ED9A-8B46-8FFA-84AA852532A3}">
      <dgm:prSet/>
      <dgm:spPr/>
      <dgm:t>
        <a:bodyPr/>
        <a:lstStyle/>
        <a:p>
          <a:endParaRPr lang="en-US"/>
        </a:p>
      </dgm:t>
    </dgm:pt>
    <dgm:pt modelId="{22BD9F8D-DDA1-5749-B5E0-D24E6FEFC51C}" type="sibTrans" cxnId="{3ADE0E66-ED9A-8B46-8FFA-84AA852532A3}">
      <dgm:prSet/>
      <dgm:spPr/>
      <dgm:t>
        <a:bodyPr/>
        <a:lstStyle/>
        <a:p>
          <a:endParaRPr lang="en-US"/>
        </a:p>
      </dgm:t>
    </dgm:pt>
    <dgm:pt modelId="{366825C8-AEDD-6242-B657-DE484FF41824}" type="pres">
      <dgm:prSet presAssocID="{7D7023CE-CCC2-9842-B118-CEF19D573CF5}" presName="cycle" presStyleCnt="0">
        <dgm:presLayoutVars>
          <dgm:chMax val="1"/>
          <dgm:dir/>
          <dgm:animLvl val="ctr"/>
          <dgm:resizeHandles val="exact"/>
        </dgm:presLayoutVars>
      </dgm:prSet>
      <dgm:spPr/>
    </dgm:pt>
    <dgm:pt modelId="{4FE7D032-EDEE-C243-92CA-B07E218782E1}" type="pres">
      <dgm:prSet presAssocID="{2B86186D-AC07-EF49-BAF6-5C65C7EA3B48}" presName="centerShape" presStyleLbl="node0" presStyleIdx="0" presStyleCnt="1"/>
      <dgm:spPr/>
    </dgm:pt>
    <dgm:pt modelId="{C7F8BAB0-D584-9D44-88C3-8CE593C14823}" type="pres">
      <dgm:prSet presAssocID="{2A7D2D89-DC2B-524E-A906-C0B163BFC1B9}" presName="parTrans" presStyleLbl="bgSibTrans2D1" presStyleIdx="0" presStyleCnt="3"/>
      <dgm:spPr/>
    </dgm:pt>
    <dgm:pt modelId="{9E62794B-7C1B-D146-AC6E-868A859C36D2}" type="pres">
      <dgm:prSet presAssocID="{2080B927-269E-CF41-AAD9-CFDF5DD3CFCA}" presName="node" presStyleLbl="node1" presStyleIdx="0" presStyleCnt="3" custRadScaleRad="113908" custRadScaleInc="-14746">
        <dgm:presLayoutVars>
          <dgm:bulletEnabled val="1"/>
        </dgm:presLayoutVars>
      </dgm:prSet>
      <dgm:spPr/>
    </dgm:pt>
    <dgm:pt modelId="{84827539-F1EC-0F41-9C14-4D176F47FB1D}" type="pres">
      <dgm:prSet presAssocID="{89282C9E-7782-E640-A8FF-736F3AFD9239}" presName="parTrans" presStyleLbl="bgSibTrans2D1" presStyleIdx="1" presStyleCnt="3"/>
      <dgm:spPr/>
    </dgm:pt>
    <dgm:pt modelId="{11256C8D-0FD7-DA4A-A896-496BB79369CD}" type="pres">
      <dgm:prSet presAssocID="{D7862260-9FB1-4348-B19F-C62A0049C863}" presName="node" presStyleLbl="node1" presStyleIdx="1" presStyleCnt="3" custRadScaleRad="102204" custRadScaleInc="704">
        <dgm:presLayoutVars>
          <dgm:bulletEnabled val="1"/>
        </dgm:presLayoutVars>
      </dgm:prSet>
      <dgm:spPr/>
    </dgm:pt>
    <dgm:pt modelId="{14BC09C6-83A6-BC47-AA4A-61F576B11245}" type="pres">
      <dgm:prSet presAssocID="{5B4C0883-AF89-724F-B02B-5F53FE53C6A9}" presName="parTrans" presStyleLbl="bgSibTrans2D1" presStyleIdx="2" presStyleCnt="3"/>
      <dgm:spPr/>
    </dgm:pt>
    <dgm:pt modelId="{B6241939-9CEF-4846-A327-1E89D5897978}" type="pres">
      <dgm:prSet presAssocID="{C266F1A0-784E-0047-AF22-A52624D2D14C}" presName="node" presStyleLbl="node1" presStyleIdx="2" presStyleCnt="3" custRadScaleRad="117648" custRadScaleInc="17795">
        <dgm:presLayoutVars>
          <dgm:bulletEnabled val="1"/>
        </dgm:presLayoutVars>
      </dgm:prSet>
      <dgm:spPr/>
    </dgm:pt>
  </dgm:ptLst>
  <dgm:cxnLst>
    <dgm:cxn modelId="{779B1500-ECF7-1F43-A7C5-1CAEB92EA7D8}" type="presOf" srcId="{5B4C0883-AF89-724F-B02B-5F53FE53C6A9}" destId="{14BC09C6-83A6-BC47-AA4A-61F576B11245}" srcOrd="0" destOrd="0" presId="urn:microsoft.com/office/officeart/2005/8/layout/radial4"/>
    <dgm:cxn modelId="{08C5F518-BD3F-7946-BBF0-8904135F22F1}" type="presOf" srcId="{2080B927-269E-CF41-AAD9-CFDF5DD3CFCA}" destId="{9E62794B-7C1B-D146-AC6E-868A859C36D2}" srcOrd="0" destOrd="0" presId="urn:microsoft.com/office/officeart/2005/8/layout/radial4"/>
    <dgm:cxn modelId="{EA408851-7083-6E46-94AE-A12734086768}" srcId="{2B86186D-AC07-EF49-BAF6-5C65C7EA3B48}" destId="{D7862260-9FB1-4348-B19F-C62A0049C863}" srcOrd="1" destOrd="0" parTransId="{89282C9E-7782-E640-A8FF-736F3AFD9239}" sibTransId="{C1900BE4-142E-0643-B32F-75FFD880A89C}"/>
    <dgm:cxn modelId="{3E8B3F53-15D2-E943-B2A4-970031273BF1}" srcId="{7D7023CE-CCC2-9842-B118-CEF19D573CF5}" destId="{2B86186D-AC07-EF49-BAF6-5C65C7EA3B48}" srcOrd="0" destOrd="0" parTransId="{17319783-D8B8-6D42-B4B8-4EDE56614AF4}" sibTransId="{12991498-D9B0-E647-BCB5-3E4739B4B927}"/>
    <dgm:cxn modelId="{3ADE0E66-ED9A-8B46-8FFA-84AA852532A3}" srcId="{2B86186D-AC07-EF49-BAF6-5C65C7EA3B48}" destId="{C266F1A0-784E-0047-AF22-A52624D2D14C}" srcOrd="2" destOrd="0" parTransId="{5B4C0883-AF89-724F-B02B-5F53FE53C6A9}" sibTransId="{22BD9F8D-DDA1-5749-B5E0-D24E6FEFC51C}"/>
    <dgm:cxn modelId="{7614B96D-01A8-9847-8DE5-2CC6A4F337F7}" type="presOf" srcId="{C266F1A0-784E-0047-AF22-A52624D2D14C}" destId="{B6241939-9CEF-4846-A327-1E89D5897978}" srcOrd="0" destOrd="0" presId="urn:microsoft.com/office/officeart/2005/8/layout/radial4"/>
    <dgm:cxn modelId="{97AB866E-78D0-C043-8D1B-0012B5B8518E}" type="presOf" srcId="{2B86186D-AC07-EF49-BAF6-5C65C7EA3B48}" destId="{4FE7D032-EDEE-C243-92CA-B07E218782E1}" srcOrd="0" destOrd="0" presId="urn:microsoft.com/office/officeart/2005/8/layout/radial4"/>
    <dgm:cxn modelId="{685C6596-8AAD-C341-BEF2-01377BA79186}" srcId="{2B86186D-AC07-EF49-BAF6-5C65C7EA3B48}" destId="{2080B927-269E-CF41-AAD9-CFDF5DD3CFCA}" srcOrd="0" destOrd="0" parTransId="{2A7D2D89-DC2B-524E-A906-C0B163BFC1B9}" sibTransId="{B115F32C-3D37-E04C-97BC-51FEF6F71446}"/>
    <dgm:cxn modelId="{E94610B3-6682-424B-BF33-1F1CB4B0A4DF}" type="presOf" srcId="{2A7D2D89-DC2B-524E-A906-C0B163BFC1B9}" destId="{C7F8BAB0-D584-9D44-88C3-8CE593C14823}" srcOrd="0" destOrd="0" presId="urn:microsoft.com/office/officeart/2005/8/layout/radial4"/>
    <dgm:cxn modelId="{0C3BD3CD-74F6-9B43-9F97-B7E826C98C6A}" type="presOf" srcId="{7D7023CE-CCC2-9842-B118-CEF19D573CF5}" destId="{366825C8-AEDD-6242-B657-DE484FF41824}" srcOrd="0" destOrd="0" presId="urn:microsoft.com/office/officeart/2005/8/layout/radial4"/>
    <dgm:cxn modelId="{941DAFCE-00A3-6A4B-87CE-7D2867FFE006}" type="presOf" srcId="{D7862260-9FB1-4348-B19F-C62A0049C863}" destId="{11256C8D-0FD7-DA4A-A896-496BB79369CD}" srcOrd="0" destOrd="0" presId="urn:microsoft.com/office/officeart/2005/8/layout/radial4"/>
    <dgm:cxn modelId="{1B21D7D9-F5ED-D745-9412-4B64526006E5}" type="presOf" srcId="{89282C9E-7782-E640-A8FF-736F3AFD9239}" destId="{84827539-F1EC-0F41-9C14-4D176F47FB1D}" srcOrd="0" destOrd="0" presId="urn:microsoft.com/office/officeart/2005/8/layout/radial4"/>
    <dgm:cxn modelId="{58D4C25E-7167-F74A-8643-BFBD379A7A41}" type="presParOf" srcId="{366825C8-AEDD-6242-B657-DE484FF41824}" destId="{4FE7D032-EDEE-C243-92CA-B07E218782E1}" srcOrd="0" destOrd="0" presId="urn:microsoft.com/office/officeart/2005/8/layout/radial4"/>
    <dgm:cxn modelId="{404A4F79-F7B3-F547-B268-2D0A3695FD70}" type="presParOf" srcId="{366825C8-AEDD-6242-B657-DE484FF41824}" destId="{C7F8BAB0-D584-9D44-88C3-8CE593C14823}" srcOrd="1" destOrd="0" presId="urn:microsoft.com/office/officeart/2005/8/layout/radial4"/>
    <dgm:cxn modelId="{604A2305-7EC8-5047-9EEB-E3C49254F90A}" type="presParOf" srcId="{366825C8-AEDD-6242-B657-DE484FF41824}" destId="{9E62794B-7C1B-D146-AC6E-868A859C36D2}" srcOrd="2" destOrd="0" presId="urn:microsoft.com/office/officeart/2005/8/layout/radial4"/>
    <dgm:cxn modelId="{3779E9C0-EFAB-4046-A6E0-072EB8E99E96}" type="presParOf" srcId="{366825C8-AEDD-6242-B657-DE484FF41824}" destId="{84827539-F1EC-0F41-9C14-4D176F47FB1D}" srcOrd="3" destOrd="0" presId="urn:microsoft.com/office/officeart/2005/8/layout/radial4"/>
    <dgm:cxn modelId="{657F7E5C-7B83-3144-8DF3-FE338B936ACF}" type="presParOf" srcId="{366825C8-AEDD-6242-B657-DE484FF41824}" destId="{11256C8D-0FD7-DA4A-A896-496BB79369CD}" srcOrd="4" destOrd="0" presId="urn:microsoft.com/office/officeart/2005/8/layout/radial4"/>
    <dgm:cxn modelId="{B6D60E9C-9D95-584C-8A6F-B73D4D9F07A3}" type="presParOf" srcId="{366825C8-AEDD-6242-B657-DE484FF41824}" destId="{14BC09C6-83A6-BC47-AA4A-61F576B11245}" srcOrd="5" destOrd="0" presId="urn:microsoft.com/office/officeart/2005/8/layout/radial4"/>
    <dgm:cxn modelId="{90E00781-388D-BC40-9482-7A56D5B07B06}" type="presParOf" srcId="{366825C8-AEDD-6242-B657-DE484FF41824}" destId="{B6241939-9CEF-4846-A327-1E89D5897978}"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1D7C22DE-136F-4358-8B34-040DAA38C40D}" type="doc">
      <dgm:prSet loTypeId="urn:microsoft.com/office/officeart/2005/8/layout/arrow2" loCatId="relationship" qsTypeId="urn:microsoft.com/office/officeart/2005/8/quickstyle/simple2" qsCatId="simple" csTypeId="urn:microsoft.com/office/officeart/2005/8/colors/colorful2" csCatId="colorful" phldr="1"/>
      <dgm:spPr/>
      <dgm:t>
        <a:bodyPr/>
        <a:lstStyle/>
        <a:p>
          <a:endParaRPr lang="en-US"/>
        </a:p>
      </dgm:t>
    </dgm:pt>
    <dgm:pt modelId="{E5BAE15E-2A8D-4E4E-BB42-6C6173D18549}">
      <dgm:prSet phldrT="[Text]" custT="1"/>
      <dgm:spPr/>
      <dgm:t>
        <a:bodyPr/>
        <a:lstStyle/>
        <a:p>
          <a:r>
            <a:rPr lang="en-US" sz="2400" b="1" dirty="0">
              <a:solidFill>
                <a:srgbClr val="034DC8"/>
              </a:solidFill>
              <a:latin typeface="Calibri" panose="020F0502020204030204" pitchFamily="34" charset="0"/>
              <a:cs typeface="Calibri" panose="020F0502020204030204" pitchFamily="34" charset="0"/>
            </a:rPr>
            <a:t>Diagnosis</a:t>
          </a:r>
        </a:p>
      </dgm:t>
    </dgm:pt>
    <dgm:pt modelId="{CA370BBD-B7A1-4DC6-B659-9444CAB42D52}" type="parTrans" cxnId="{80061314-8563-4C00-BEEF-12088332F661}">
      <dgm:prSet/>
      <dgm:spPr/>
      <dgm:t>
        <a:bodyPr/>
        <a:lstStyle/>
        <a:p>
          <a:endParaRPr lang="en-US">
            <a:solidFill>
              <a:schemeClr val="tx1"/>
            </a:solidFill>
            <a:latin typeface="HelveticaNeueforSAS" panose="020B0604020202020204" pitchFamily="34" charset="0"/>
          </a:endParaRPr>
        </a:p>
      </dgm:t>
    </dgm:pt>
    <dgm:pt modelId="{EF2B0F59-C934-49DA-863B-8378DFC63DC7}" type="sibTrans" cxnId="{80061314-8563-4C00-BEEF-12088332F661}">
      <dgm:prSet/>
      <dgm:spPr/>
      <dgm:t>
        <a:bodyPr/>
        <a:lstStyle/>
        <a:p>
          <a:endParaRPr lang="en-US">
            <a:solidFill>
              <a:schemeClr val="tx1"/>
            </a:solidFill>
            <a:latin typeface="HelveticaNeueforSAS" panose="020B0604020202020204" pitchFamily="34" charset="0"/>
          </a:endParaRPr>
        </a:p>
      </dgm:t>
    </dgm:pt>
    <dgm:pt modelId="{C114372A-1E7A-4CB5-8517-7B0C3A6790C7}">
      <dgm:prSet phldrT="[Text]" custT="1"/>
      <dgm:spPr/>
      <dgm:t>
        <a:bodyPr/>
        <a:lstStyle/>
        <a:p>
          <a:r>
            <a:rPr lang="en-US" sz="2400" b="1" dirty="0">
              <a:solidFill>
                <a:srgbClr val="034DC8"/>
              </a:solidFill>
              <a:latin typeface="Calibri" panose="020F0502020204030204" pitchFamily="34" charset="0"/>
              <a:cs typeface="Calibri" panose="020F0502020204030204" pitchFamily="34" charset="0"/>
            </a:rPr>
            <a:t>Treatment</a:t>
          </a:r>
          <a:endParaRPr lang="en-US" sz="1800" b="1" dirty="0">
            <a:solidFill>
              <a:srgbClr val="034DC8"/>
            </a:solidFill>
            <a:latin typeface="Calibri" panose="020F0502020204030204" pitchFamily="34" charset="0"/>
            <a:cs typeface="Calibri" panose="020F0502020204030204" pitchFamily="34" charset="0"/>
          </a:endParaRPr>
        </a:p>
      </dgm:t>
    </dgm:pt>
    <dgm:pt modelId="{D43686B6-99E9-41DA-84E9-3CC3804EAE66}" type="parTrans" cxnId="{46B943AE-DC51-4845-B0F5-6F529863F169}">
      <dgm:prSet/>
      <dgm:spPr/>
      <dgm:t>
        <a:bodyPr/>
        <a:lstStyle/>
        <a:p>
          <a:endParaRPr lang="en-US">
            <a:solidFill>
              <a:schemeClr val="tx1"/>
            </a:solidFill>
            <a:latin typeface="HelveticaNeueforSAS" panose="020B0604020202020204" pitchFamily="34" charset="0"/>
          </a:endParaRPr>
        </a:p>
      </dgm:t>
    </dgm:pt>
    <dgm:pt modelId="{5515E9A4-78B4-4372-801B-02571F059382}" type="sibTrans" cxnId="{46B943AE-DC51-4845-B0F5-6F529863F169}">
      <dgm:prSet/>
      <dgm:spPr/>
      <dgm:t>
        <a:bodyPr/>
        <a:lstStyle/>
        <a:p>
          <a:endParaRPr lang="en-US">
            <a:solidFill>
              <a:schemeClr val="tx1"/>
            </a:solidFill>
            <a:latin typeface="HelveticaNeueforSAS" panose="020B0604020202020204" pitchFamily="34" charset="0"/>
          </a:endParaRPr>
        </a:p>
      </dgm:t>
    </dgm:pt>
    <dgm:pt modelId="{8F74B461-5ECC-7341-9421-F20C26CB1F6A}">
      <dgm:prSet phldrT="[Text]" custT="1"/>
      <dgm:spPr/>
      <dgm:t>
        <a:bodyPr/>
        <a:lstStyle/>
        <a:p>
          <a:pPr>
            <a:lnSpc>
              <a:spcPct val="100000"/>
            </a:lnSpc>
          </a:pPr>
          <a:r>
            <a:rPr lang="en-US" sz="2400" b="1" dirty="0">
              <a:solidFill>
                <a:srgbClr val="034DC8"/>
              </a:solidFill>
              <a:latin typeface="Calibri" panose="020F0502020204030204" pitchFamily="34" charset="0"/>
              <a:cs typeface="Calibri" panose="020F0502020204030204" pitchFamily="34" charset="0"/>
            </a:rPr>
            <a:t>Post-treatment</a:t>
          </a:r>
          <a:endParaRPr lang="en-US" sz="1800" b="1" dirty="0">
            <a:solidFill>
              <a:srgbClr val="034DC8"/>
            </a:solidFill>
            <a:latin typeface="Calibri" panose="020F0502020204030204" pitchFamily="34" charset="0"/>
            <a:cs typeface="Calibri" panose="020F0502020204030204" pitchFamily="34" charset="0"/>
          </a:endParaRPr>
        </a:p>
      </dgm:t>
    </dgm:pt>
    <dgm:pt modelId="{8B86E44D-6D54-414B-B8D7-5F3EAA7C845A}" type="parTrans" cxnId="{AFA23DDE-C655-7448-8FDC-34937B7A9640}">
      <dgm:prSet/>
      <dgm:spPr/>
      <dgm:t>
        <a:bodyPr/>
        <a:lstStyle/>
        <a:p>
          <a:endParaRPr lang="en-US"/>
        </a:p>
      </dgm:t>
    </dgm:pt>
    <dgm:pt modelId="{71F4EDFB-2391-2545-A537-CE9DB46D5AD2}" type="sibTrans" cxnId="{AFA23DDE-C655-7448-8FDC-34937B7A9640}">
      <dgm:prSet/>
      <dgm:spPr/>
      <dgm:t>
        <a:bodyPr/>
        <a:lstStyle/>
        <a:p>
          <a:endParaRPr lang="en-US"/>
        </a:p>
      </dgm:t>
    </dgm:pt>
    <dgm:pt modelId="{18621CA4-423D-D54F-AEDA-26567D114281}" type="pres">
      <dgm:prSet presAssocID="{1D7C22DE-136F-4358-8B34-040DAA38C40D}" presName="arrowDiagram" presStyleCnt="0">
        <dgm:presLayoutVars>
          <dgm:chMax val="5"/>
          <dgm:dir/>
          <dgm:resizeHandles val="exact"/>
        </dgm:presLayoutVars>
      </dgm:prSet>
      <dgm:spPr/>
    </dgm:pt>
    <dgm:pt modelId="{B5DA940E-8388-D545-AB00-EBD7C7AE1B98}" type="pres">
      <dgm:prSet presAssocID="{1D7C22DE-136F-4358-8B34-040DAA38C40D}" presName="arrow" presStyleLbl="bgShp" presStyleIdx="0" presStyleCnt="1" custLinFactNeighborX="-1948" custLinFactNeighborY="-5"/>
      <dgm:spPr/>
    </dgm:pt>
    <dgm:pt modelId="{9F85B54E-3ECD-974E-9BBB-4C31994F85FD}" type="pres">
      <dgm:prSet presAssocID="{1D7C22DE-136F-4358-8B34-040DAA38C40D}" presName="arrowDiagram3" presStyleCnt="0"/>
      <dgm:spPr/>
    </dgm:pt>
    <dgm:pt modelId="{0DD2BA56-4A12-7C48-8BE5-2A237BBAB31D}" type="pres">
      <dgm:prSet presAssocID="{E5BAE15E-2A8D-4E4E-BB42-6C6173D18549}" presName="bullet3a" presStyleLbl="node1" presStyleIdx="0" presStyleCnt="3"/>
      <dgm:spPr/>
    </dgm:pt>
    <dgm:pt modelId="{B866A65B-FEA5-364A-9740-5D5952356F3D}" type="pres">
      <dgm:prSet presAssocID="{E5BAE15E-2A8D-4E4E-BB42-6C6173D18549}" presName="textBox3a" presStyleLbl="revTx" presStyleIdx="0" presStyleCnt="3" custScaleX="130956" custLinFactNeighborX="15239" custLinFactNeighborY="4212">
        <dgm:presLayoutVars>
          <dgm:bulletEnabled val="1"/>
        </dgm:presLayoutVars>
      </dgm:prSet>
      <dgm:spPr/>
    </dgm:pt>
    <dgm:pt modelId="{5F20A066-7406-5746-99B3-3BA3FD8A825C}" type="pres">
      <dgm:prSet presAssocID="{C114372A-1E7A-4CB5-8517-7B0C3A6790C7}" presName="bullet3b" presStyleLbl="node1" presStyleIdx="1" presStyleCnt="3"/>
      <dgm:spPr/>
    </dgm:pt>
    <dgm:pt modelId="{20AABEB4-3C87-E747-871A-9EB702A2082C}" type="pres">
      <dgm:prSet presAssocID="{C114372A-1E7A-4CB5-8517-7B0C3A6790C7}" presName="textBox3b" presStyleLbl="revTx" presStyleIdx="1" presStyleCnt="3" custScaleX="127730" custLinFactNeighborX="7409" custLinFactNeighborY="5041">
        <dgm:presLayoutVars>
          <dgm:bulletEnabled val="1"/>
        </dgm:presLayoutVars>
      </dgm:prSet>
      <dgm:spPr/>
    </dgm:pt>
    <dgm:pt modelId="{6A53684E-186E-6749-9974-1D6935DF5FD9}" type="pres">
      <dgm:prSet presAssocID="{8F74B461-5ECC-7341-9421-F20C26CB1F6A}" presName="bullet3c" presStyleLbl="node1" presStyleIdx="2" presStyleCnt="3"/>
      <dgm:spPr/>
    </dgm:pt>
    <dgm:pt modelId="{5484E3FE-18CA-0F4C-8697-3DC148A76C96}" type="pres">
      <dgm:prSet presAssocID="{8F74B461-5ECC-7341-9421-F20C26CB1F6A}" presName="textBox3c" presStyleLbl="revTx" presStyleIdx="2" presStyleCnt="3" custScaleX="156941" custLinFactNeighborX="11113" custLinFactNeighborY="5458">
        <dgm:presLayoutVars>
          <dgm:bulletEnabled val="1"/>
        </dgm:presLayoutVars>
      </dgm:prSet>
      <dgm:spPr/>
    </dgm:pt>
  </dgm:ptLst>
  <dgm:cxnLst>
    <dgm:cxn modelId="{80061314-8563-4C00-BEEF-12088332F661}" srcId="{1D7C22DE-136F-4358-8B34-040DAA38C40D}" destId="{E5BAE15E-2A8D-4E4E-BB42-6C6173D18549}" srcOrd="0" destOrd="0" parTransId="{CA370BBD-B7A1-4DC6-B659-9444CAB42D52}" sibTransId="{EF2B0F59-C934-49DA-863B-8378DFC63DC7}"/>
    <dgm:cxn modelId="{ED042B33-8FA5-974A-997D-427B456AD3A2}" type="presOf" srcId="{8F74B461-5ECC-7341-9421-F20C26CB1F6A}" destId="{5484E3FE-18CA-0F4C-8697-3DC148A76C96}" srcOrd="0" destOrd="0" presId="urn:microsoft.com/office/officeart/2005/8/layout/arrow2"/>
    <dgm:cxn modelId="{45C12382-F467-E34C-AB3F-7BDD0BFDDB9E}" type="presOf" srcId="{E5BAE15E-2A8D-4E4E-BB42-6C6173D18549}" destId="{B866A65B-FEA5-364A-9740-5D5952356F3D}" srcOrd="0" destOrd="0" presId="urn:microsoft.com/office/officeart/2005/8/layout/arrow2"/>
    <dgm:cxn modelId="{46B943AE-DC51-4845-B0F5-6F529863F169}" srcId="{1D7C22DE-136F-4358-8B34-040DAA38C40D}" destId="{C114372A-1E7A-4CB5-8517-7B0C3A6790C7}" srcOrd="1" destOrd="0" parTransId="{D43686B6-99E9-41DA-84E9-3CC3804EAE66}" sibTransId="{5515E9A4-78B4-4372-801B-02571F059382}"/>
    <dgm:cxn modelId="{06ACB0D0-84D0-5C49-9F4A-5EE7B68508E0}" type="presOf" srcId="{1D7C22DE-136F-4358-8B34-040DAA38C40D}" destId="{18621CA4-423D-D54F-AEDA-26567D114281}" srcOrd="0" destOrd="0" presId="urn:microsoft.com/office/officeart/2005/8/layout/arrow2"/>
    <dgm:cxn modelId="{30EB7EDC-BEFE-CC41-BB0F-02BD580E52B9}" type="presOf" srcId="{C114372A-1E7A-4CB5-8517-7B0C3A6790C7}" destId="{20AABEB4-3C87-E747-871A-9EB702A2082C}" srcOrd="0" destOrd="0" presId="urn:microsoft.com/office/officeart/2005/8/layout/arrow2"/>
    <dgm:cxn modelId="{AFA23DDE-C655-7448-8FDC-34937B7A9640}" srcId="{1D7C22DE-136F-4358-8B34-040DAA38C40D}" destId="{8F74B461-5ECC-7341-9421-F20C26CB1F6A}" srcOrd="2" destOrd="0" parTransId="{8B86E44D-6D54-414B-B8D7-5F3EAA7C845A}" sibTransId="{71F4EDFB-2391-2545-A537-CE9DB46D5AD2}"/>
    <dgm:cxn modelId="{935618D4-CFFB-0C4C-A0E1-44FFC2005EBF}" type="presParOf" srcId="{18621CA4-423D-D54F-AEDA-26567D114281}" destId="{B5DA940E-8388-D545-AB00-EBD7C7AE1B98}" srcOrd="0" destOrd="0" presId="urn:microsoft.com/office/officeart/2005/8/layout/arrow2"/>
    <dgm:cxn modelId="{DF8E64A7-C5A1-844D-8CD1-F92CF1488AFB}" type="presParOf" srcId="{18621CA4-423D-D54F-AEDA-26567D114281}" destId="{9F85B54E-3ECD-974E-9BBB-4C31994F85FD}" srcOrd="1" destOrd="0" presId="urn:microsoft.com/office/officeart/2005/8/layout/arrow2"/>
    <dgm:cxn modelId="{69B2DC20-C5D0-A441-9A88-8589C8BA8C43}" type="presParOf" srcId="{9F85B54E-3ECD-974E-9BBB-4C31994F85FD}" destId="{0DD2BA56-4A12-7C48-8BE5-2A237BBAB31D}" srcOrd="0" destOrd="0" presId="urn:microsoft.com/office/officeart/2005/8/layout/arrow2"/>
    <dgm:cxn modelId="{A2671248-9AD0-AB4F-B0DC-74C10C178A04}" type="presParOf" srcId="{9F85B54E-3ECD-974E-9BBB-4C31994F85FD}" destId="{B866A65B-FEA5-364A-9740-5D5952356F3D}" srcOrd="1" destOrd="0" presId="urn:microsoft.com/office/officeart/2005/8/layout/arrow2"/>
    <dgm:cxn modelId="{5AFB9106-9299-C34C-B52D-097772470365}" type="presParOf" srcId="{9F85B54E-3ECD-974E-9BBB-4C31994F85FD}" destId="{5F20A066-7406-5746-99B3-3BA3FD8A825C}" srcOrd="2" destOrd="0" presId="urn:microsoft.com/office/officeart/2005/8/layout/arrow2"/>
    <dgm:cxn modelId="{8591819C-6B15-5246-A860-781A157C9497}" type="presParOf" srcId="{9F85B54E-3ECD-974E-9BBB-4C31994F85FD}" destId="{20AABEB4-3C87-E747-871A-9EB702A2082C}" srcOrd="3" destOrd="0" presId="urn:microsoft.com/office/officeart/2005/8/layout/arrow2"/>
    <dgm:cxn modelId="{C1292EEA-063A-1640-BD61-C90CD63475AF}" type="presParOf" srcId="{9F85B54E-3ECD-974E-9BBB-4C31994F85FD}" destId="{6A53684E-186E-6749-9974-1D6935DF5FD9}" srcOrd="4" destOrd="0" presId="urn:microsoft.com/office/officeart/2005/8/layout/arrow2"/>
    <dgm:cxn modelId="{F1A6DF36-7392-A440-8F58-B0E60A2E48C5}" type="presParOf" srcId="{9F85B54E-3ECD-974E-9BBB-4C31994F85FD}" destId="{5484E3FE-18CA-0F4C-8697-3DC148A76C96}"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F5200C4B-F194-4323-8DD6-8D47643B51A4}" type="doc">
      <dgm:prSet loTypeId="urn:microsoft.com/office/officeart/2005/8/layout/hierarchy4" loCatId="relationship" qsTypeId="urn:microsoft.com/office/officeart/2005/8/quickstyle/simple1" qsCatId="simple" csTypeId="urn:microsoft.com/office/officeart/2005/8/colors/colorful3" csCatId="colorful" phldr="1"/>
      <dgm:spPr/>
      <dgm:t>
        <a:bodyPr/>
        <a:lstStyle/>
        <a:p>
          <a:endParaRPr lang="en-US"/>
        </a:p>
      </dgm:t>
    </dgm:pt>
    <dgm:pt modelId="{B3412D48-B6B1-474D-8F36-459E59E2C70E}">
      <dgm:prSet phldrT="[Text]" custT="1"/>
      <dgm:spPr/>
      <dgm:t>
        <a:bodyPr/>
        <a:lstStyle/>
        <a:p>
          <a:r>
            <a:rPr lang="en-US" sz="4800" b="0" dirty="0">
              <a:latin typeface="Calibri" panose="020F0502020204030204" pitchFamily="34" charset="0"/>
              <a:cs typeface="Calibri" panose="020F0502020204030204" pitchFamily="34" charset="0"/>
            </a:rPr>
            <a:t>Sleep Disturbance Factors </a:t>
          </a:r>
          <a:r>
            <a:rPr lang="en-US" sz="4000" b="0" baseline="30000" dirty="0">
              <a:latin typeface="Calibri" panose="020F0502020204030204" pitchFamily="34" charset="0"/>
              <a:cs typeface="Calibri" panose="020F0502020204030204" pitchFamily="34" charset="0"/>
            </a:rPr>
            <a:t>10, 11, 13   </a:t>
          </a:r>
        </a:p>
      </dgm:t>
    </dgm:pt>
    <dgm:pt modelId="{065991D3-AD3F-467F-AF0C-68D5E7D7FB54}" type="parTrans" cxnId="{78D98088-6A16-45EB-993E-46D8966091C4}">
      <dgm:prSet/>
      <dgm:spPr/>
      <dgm:t>
        <a:bodyPr/>
        <a:lstStyle/>
        <a:p>
          <a:endParaRPr lang="en-US">
            <a:latin typeface="HelveticaNeueforSAS" panose="020B0604020202020204" pitchFamily="34" charset="0"/>
          </a:endParaRPr>
        </a:p>
      </dgm:t>
    </dgm:pt>
    <dgm:pt modelId="{A3CCD142-9370-479B-90B8-F6CE2FB306BC}" type="sibTrans" cxnId="{78D98088-6A16-45EB-993E-46D8966091C4}">
      <dgm:prSet/>
      <dgm:spPr/>
      <dgm:t>
        <a:bodyPr/>
        <a:lstStyle/>
        <a:p>
          <a:endParaRPr lang="en-US">
            <a:latin typeface="HelveticaNeueforSAS" panose="020B0604020202020204" pitchFamily="34" charset="0"/>
          </a:endParaRPr>
        </a:p>
      </dgm:t>
    </dgm:pt>
    <dgm:pt modelId="{D949904E-CF53-4532-BE28-163CF448595D}">
      <dgm:prSet phldrT="[Text]" custT="1"/>
      <dgm:spPr/>
      <dgm:t>
        <a:bodyPr/>
        <a:lstStyle/>
        <a:p>
          <a:pPr>
            <a:buFont typeface="Arial" panose="020B0604020202020204" pitchFamily="34" charset="0"/>
            <a:buNone/>
          </a:pPr>
          <a:r>
            <a:rPr lang="en-US" sz="2000" b="1" dirty="0">
              <a:latin typeface="Calibri" panose="020F0502020204030204" pitchFamily="34" charset="0"/>
              <a:cs typeface="Calibri" panose="020F0502020204030204" pitchFamily="34" charset="0"/>
            </a:rPr>
            <a:t>Greater fatigue, depressive symptoms</a:t>
          </a:r>
        </a:p>
      </dgm:t>
    </dgm:pt>
    <dgm:pt modelId="{C8756A2A-2AC0-4BCA-AD52-7F4D44D48F26}" type="parTrans" cxnId="{17F40E9A-6EF0-4560-BB95-85D84BFFB92B}">
      <dgm:prSet/>
      <dgm:spPr/>
      <dgm:t>
        <a:bodyPr/>
        <a:lstStyle/>
        <a:p>
          <a:endParaRPr lang="en-US">
            <a:latin typeface="HelveticaNeueforSAS" panose="020B0604020202020204" pitchFamily="34" charset="0"/>
          </a:endParaRPr>
        </a:p>
      </dgm:t>
    </dgm:pt>
    <dgm:pt modelId="{0DBF2804-063C-4FBC-B6A4-2F951F62CEEC}" type="sibTrans" cxnId="{17F40E9A-6EF0-4560-BB95-85D84BFFB92B}">
      <dgm:prSet/>
      <dgm:spPr/>
      <dgm:t>
        <a:bodyPr/>
        <a:lstStyle/>
        <a:p>
          <a:endParaRPr lang="en-US">
            <a:latin typeface="HelveticaNeueforSAS" panose="020B0604020202020204" pitchFamily="34" charset="0"/>
          </a:endParaRPr>
        </a:p>
      </dgm:t>
    </dgm:pt>
    <dgm:pt modelId="{7E75B9B1-0B02-4440-9187-43A2CF48BD8B}">
      <dgm:prSet phldrT="[Text]" custT="1"/>
      <dgm:spPr/>
      <dgm:t>
        <a:bodyPr/>
        <a:lstStyle/>
        <a:p>
          <a:pPr>
            <a:buFont typeface="Arial" panose="020B0604020202020204" pitchFamily="34" charset="0"/>
            <a:buNone/>
          </a:pPr>
          <a:r>
            <a:rPr lang="en-US" sz="2000" b="1" dirty="0">
              <a:latin typeface="Calibri" panose="020F0502020204030204" pitchFamily="34" charset="0"/>
              <a:cs typeface="Calibri" panose="020F0502020204030204" pitchFamily="34" charset="0"/>
            </a:rPr>
            <a:t>Poorly </a:t>
          </a:r>
          <a:r>
            <a:rPr lang="en-US" sz="2000" b="1" dirty="0" err="1">
              <a:latin typeface="Calibri" panose="020F0502020204030204" pitchFamily="34" charset="0"/>
              <a:cs typeface="Calibri" panose="020F0502020204030204" pitchFamily="34" charset="0"/>
            </a:rPr>
            <a:t>differenti-ated</a:t>
          </a:r>
          <a:r>
            <a:rPr lang="en-US" sz="2000" b="1" dirty="0">
              <a:latin typeface="Calibri" panose="020F0502020204030204" pitchFamily="34" charset="0"/>
              <a:cs typeface="Calibri" panose="020F0502020204030204" pitchFamily="34" charset="0"/>
            </a:rPr>
            <a:t> tumor</a:t>
          </a:r>
        </a:p>
      </dgm:t>
    </dgm:pt>
    <dgm:pt modelId="{12D81A98-3845-472A-B0DD-055052172FD4}" type="parTrans" cxnId="{FC4A1B6E-084C-4146-BFE0-E144D565C728}">
      <dgm:prSet/>
      <dgm:spPr/>
      <dgm:t>
        <a:bodyPr/>
        <a:lstStyle/>
        <a:p>
          <a:endParaRPr lang="en-US">
            <a:latin typeface="HelveticaNeueforSAS" panose="020B0604020202020204" pitchFamily="34" charset="0"/>
          </a:endParaRPr>
        </a:p>
      </dgm:t>
    </dgm:pt>
    <dgm:pt modelId="{3F10CBAC-D755-42D3-AFC2-495A8EB12165}" type="sibTrans" cxnId="{FC4A1B6E-084C-4146-BFE0-E144D565C728}">
      <dgm:prSet/>
      <dgm:spPr/>
      <dgm:t>
        <a:bodyPr/>
        <a:lstStyle/>
        <a:p>
          <a:endParaRPr lang="en-US">
            <a:latin typeface="HelveticaNeueforSAS" panose="020B0604020202020204" pitchFamily="34" charset="0"/>
          </a:endParaRPr>
        </a:p>
      </dgm:t>
    </dgm:pt>
    <dgm:pt modelId="{D3493364-A02B-4E1B-9A4D-2F1040ACDBDE}">
      <dgm:prSet phldrT="[Text]" custT="1"/>
      <dgm:spPr/>
      <dgm:t>
        <a:bodyPr/>
        <a:lstStyle/>
        <a:p>
          <a:pPr>
            <a:buFont typeface="Arial" panose="020B0604020202020204" pitchFamily="34" charset="0"/>
            <a:buNone/>
          </a:pPr>
          <a:r>
            <a:rPr lang="en-US" sz="2000" b="1" dirty="0">
              <a:latin typeface="Calibri" panose="020F0502020204030204" pitchFamily="34" charset="0"/>
              <a:cs typeface="Calibri" panose="020F0502020204030204" pitchFamily="34" charset="0"/>
            </a:rPr>
            <a:t>Not fully employed </a:t>
          </a:r>
        </a:p>
      </dgm:t>
    </dgm:pt>
    <dgm:pt modelId="{84829842-92EA-448B-92E3-E7D1268A8D0C}" type="parTrans" cxnId="{B617415D-816A-4256-BD0E-D25564FD49F2}">
      <dgm:prSet/>
      <dgm:spPr/>
      <dgm:t>
        <a:bodyPr/>
        <a:lstStyle/>
        <a:p>
          <a:endParaRPr lang="en-US">
            <a:latin typeface="HelveticaNeueforSAS" panose="020B0604020202020204" pitchFamily="34" charset="0"/>
          </a:endParaRPr>
        </a:p>
      </dgm:t>
    </dgm:pt>
    <dgm:pt modelId="{89747573-253B-432A-915C-CABB9A6CEE4D}" type="sibTrans" cxnId="{B617415D-816A-4256-BD0E-D25564FD49F2}">
      <dgm:prSet/>
      <dgm:spPr/>
      <dgm:t>
        <a:bodyPr/>
        <a:lstStyle/>
        <a:p>
          <a:endParaRPr lang="en-US">
            <a:latin typeface="HelveticaNeueforSAS" panose="020B0604020202020204" pitchFamily="34" charset="0"/>
          </a:endParaRPr>
        </a:p>
      </dgm:t>
    </dgm:pt>
    <dgm:pt modelId="{7B52EA29-0EE3-4C42-8F56-69322B647D6D}">
      <dgm:prSet phldrT="[Text]" custT="1"/>
      <dgm:spPr/>
      <dgm:t>
        <a:bodyPr/>
        <a:lstStyle/>
        <a:p>
          <a:pPr>
            <a:buFont typeface="Arial" panose="020B0604020202020204" pitchFamily="34" charset="0"/>
            <a:buNone/>
          </a:pPr>
          <a:r>
            <a:rPr lang="en-US" sz="2000" b="1" dirty="0">
              <a:latin typeface="Calibri" panose="020F0502020204030204" pitchFamily="34" charset="0"/>
              <a:cs typeface="Calibri" panose="020F0502020204030204" pitchFamily="34" charset="0"/>
            </a:rPr>
            <a:t>Less religious </a:t>
          </a:r>
        </a:p>
      </dgm:t>
    </dgm:pt>
    <dgm:pt modelId="{E29D8A26-9970-4DA9-BF9C-9C707B44F83E}" type="parTrans" cxnId="{5F344B3A-B8B3-4E77-A132-304F341DBA68}">
      <dgm:prSet/>
      <dgm:spPr/>
      <dgm:t>
        <a:bodyPr/>
        <a:lstStyle/>
        <a:p>
          <a:endParaRPr lang="en-US">
            <a:latin typeface="HelveticaNeueforSAS" panose="020B0604020202020204" pitchFamily="34" charset="0"/>
          </a:endParaRPr>
        </a:p>
      </dgm:t>
    </dgm:pt>
    <dgm:pt modelId="{6FC71C0F-904E-43BB-B767-33DF41A591C5}" type="sibTrans" cxnId="{5F344B3A-B8B3-4E77-A132-304F341DBA68}">
      <dgm:prSet/>
      <dgm:spPr/>
      <dgm:t>
        <a:bodyPr/>
        <a:lstStyle/>
        <a:p>
          <a:endParaRPr lang="en-US">
            <a:latin typeface="HelveticaNeueforSAS" panose="020B0604020202020204" pitchFamily="34" charset="0"/>
          </a:endParaRPr>
        </a:p>
      </dgm:t>
    </dgm:pt>
    <dgm:pt modelId="{A46D1DF6-9C0F-41ED-B529-3057CB6D2790}">
      <dgm:prSet phldrT="[Text]" custT="1"/>
      <dgm:spPr/>
      <dgm:t>
        <a:bodyPr/>
        <a:lstStyle/>
        <a:p>
          <a:pPr>
            <a:buFont typeface="Arial" panose="020B0604020202020204" pitchFamily="34" charset="0"/>
            <a:buNone/>
          </a:pPr>
          <a:r>
            <a:rPr lang="en-US" sz="2000" b="1" dirty="0">
              <a:latin typeface="Calibri" panose="020F0502020204030204" pitchFamily="34" charset="0"/>
              <a:cs typeface="Calibri" panose="020F0502020204030204" pitchFamily="34" charset="0"/>
            </a:rPr>
            <a:t>Experience of treatment-induced menopause</a:t>
          </a:r>
        </a:p>
      </dgm:t>
    </dgm:pt>
    <dgm:pt modelId="{0A59FF2A-20BC-4B97-86FF-BFEEEADA0019}" type="parTrans" cxnId="{87AE2DB7-EE48-4240-9398-BCB028847ECC}">
      <dgm:prSet/>
      <dgm:spPr/>
      <dgm:t>
        <a:bodyPr/>
        <a:lstStyle/>
        <a:p>
          <a:endParaRPr lang="en-US">
            <a:latin typeface="HelveticaNeueforSAS" panose="020B0604020202020204" pitchFamily="34" charset="0"/>
          </a:endParaRPr>
        </a:p>
      </dgm:t>
    </dgm:pt>
    <dgm:pt modelId="{C2ED2B55-AEA7-4183-947A-F1762A7197E7}" type="sibTrans" cxnId="{87AE2DB7-EE48-4240-9398-BCB028847ECC}">
      <dgm:prSet/>
      <dgm:spPr/>
      <dgm:t>
        <a:bodyPr/>
        <a:lstStyle/>
        <a:p>
          <a:endParaRPr lang="en-US">
            <a:latin typeface="HelveticaNeueforSAS" panose="020B0604020202020204" pitchFamily="34" charset="0"/>
          </a:endParaRPr>
        </a:p>
      </dgm:t>
    </dgm:pt>
    <dgm:pt modelId="{4ED775EE-AD54-4053-9F44-406BFC966383}">
      <dgm:prSet phldrT="[Text]" custT="1"/>
      <dgm:spPr/>
      <dgm:t>
        <a:bodyPr/>
        <a:lstStyle/>
        <a:p>
          <a:pPr>
            <a:buFont typeface="Arial" panose="020B0604020202020204" pitchFamily="34" charset="0"/>
            <a:buNone/>
          </a:pPr>
          <a:r>
            <a:rPr lang="en-US" sz="2000" b="1" dirty="0">
              <a:latin typeface="Calibri" panose="020F0502020204030204" pitchFamily="34" charset="0"/>
              <a:cs typeface="Calibri" panose="020F0502020204030204" pitchFamily="34" charset="0"/>
            </a:rPr>
            <a:t>High prior level of sleep disturbance</a:t>
          </a:r>
        </a:p>
      </dgm:t>
    </dgm:pt>
    <dgm:pt modelId="{65872BF2-7BAF-466D-BC4B-F2039264F063}" type="parTrans" cxnId="{8BA07AF6-6A51-414E-8203-DA7488724AED}">
      <dgm:prSet/>
      <dgm:spPr/>
      <dgm:t>
        <a:bodyPr/>
        <a:lstStyle/>
        <a:p>
          <a:endParaRPr lang="en-US">
            <a:latin typeface="HelveticaNeueforSAS" panose="020B0604020202020204" pitchFamily="34" charset="0"/>
          </a:endParaRPr>
        </a:p>
      </dgm:t>
    </dgm:pt>
    <dgm:pt modelId="{6F457A32-DDCD-4F11-B86F-8B07C99D74B9}" type="sibTrans" cxnId="{8BA07AF6-6A51-414E-8203-DA7488724AED}">
      <dgm:prSet/>
      <dgm:spPr/>
      <dgm:t>
        <a:bodyPr/>
        <a:lstStyle/>
        <a:p>
          <a:endParaRPr lang="en-US">
            <a:latin typeface="HelveticaNeueforSAS" panose="020B0604020202020204" pitchFamily="34" charset="0"/>
          </a:endParaRPr>
        </a:p>
      </dgm:t>
    </dgm:pt>
    <dgm:pt modelId="{CB43E165-43BC-49E3-B263-7E73CC0D9D64}">
      <dgm:prSet phldrT="[Text]" custT="1"/>
      <dgm:spPr/>
      <dgm:t>
        <a:bodyPr/>
        <a:lstStyle/>
        <a:p>
          <a:pPr>
            <a:buFont typeface="Arial" panose="020B0604020202020204" pitchFamily="34" charset="0"/>
            <a:buNone/>
          </a:pPr>
          <a:r>
            <a:rPr lang="en-US" sz="2000" b="1" dirty="0">
              <a:latin typeface="Calibri" panose="020F0502020204030204" pitchFamily="34" charset="0"/>
              <a:cs typeface="Calibri" panose="020F0502020204030204" pitchFamily="34" charset="0"/>
            </a:rPr>
            <a:t>Number of children</a:t>
          </a:r>
        </a:p>
      </dgm:t>
    </dgm:pt>
    <dgm:pt modelId="{D714BECE-2605-4416-9825-1AEA09B26445}" type="parTrans" cxnId="{25749FBE-7673-4496-A527-C773D6AD9755}">
      <dgm:prSet/>
      <dgm:spPr/>
      <dgm:t>
        <a:bodyPr/>
        <a:lstStyle/>
        <a:p>
          <a:endParaRPr lang="en-US"/>
        </a:p>
      </dgm:t>
    </dgm:pt>
    <dgm:pt modelId="{1FA37E3A-1DFC-4E39-BF08-0734F0739238}" type="sibTrans" cxnId="{25749FBE-7673-4496-A527-C773D6AD9755}">
      <dgm:prSet/>
      <dgm:spPr/>
      <dgm:t>
        <a:bodyPr/>
        <a:lstStyle/>
        <a:p>
          <a:endParaRPr lang="en-US"/>
        </a:p>
      </dgm:t>
    </dgm:pt>
    <dgm:pt modelId="{499B99BC-A69F-425C-83C4-57528588FC85}" type="pres">
      <dgm:prSet presAssocID="{F5200C4B-F194-4323-8DD6-8D47643B51A4}" presName="Name0" presStyleCnt="0">
        <dgm:presLayoutVars>
          <dgm:chPref val="1"/>
          <dgm:dir/>
          <dgm:animOne val="branch"/>
          <dgm:animLvl val="lvl"/>
          <dgm:resizeHandles/>
        </dgm:presLayoutVars>
      </dgm:prSet>
      <dgm:spPr/>
    </dgm:pt>
    <dgm:pt modelId="{E2E9A316-B372-4A0F-AF91-2A6E938948B7}" type="pres">
      <dgm:prSet presAssocID="{B3412D48-B6B1-474D-8F36-459E59E2C70E}" presName="vertOne" presStyleCnt="0"/>
      <dgm:spPr/>
    </dgm:pt>
    <dgm:pt modelId="{3D1D094B-6C48-4195-8470-8CDEBDEA12B1}" type="pres">
      <dgm:prSet presAssocID="{B3412D48-B6B1-474D-8F36-459E59E2C70E}" presName="txOne" presStyleLbl="node0" presStyleIdx="0" presStyleCnt="1" custScaleX="78388" custScaleY="23038" custLinFactY="-12416" custLinFactNeighborX="0" custLinFactNeighborY="-100000">
        <dgm:presLayoutVars>
          <dgm:chPref val="3"/>
        </dgm:presLayoutVars>
      </dgm:prSet>
      <dgm:spPr/>
    </dgm:pt>
    <dgm:pt modelId="{71504C28-36E8-436F-8D6B-D3E7590A25BC}" type="pres">
      <dgm:prSet presAssocID="{B3412D48-B6B1-474D-8F36-459E59E2C70E}" presName="parTransOne" presStyleCnt="0"/>
      <dgm:spPr/>
    </dgm:pt>
    <dgm:pt modelId="{58BFE20E-9BB2-414C-8FFA-525B982FC289}" type="pres">
      <dgm:prSet presAssocID="{B3412D48-B6B1-474D-8F36-459E59E2C70E}" presName="horzOne" presStyleCnt="0"/>
      <dgm:spPr/>
    </dgm:pt>
    <dgm:pt modelId="{E7961C4B-9AC6-4E6B-86AA-2034601812AF}" type="pres">
      <dgm:prSet presAssocID="{D949904E-CF53-4532-BE28-163CF448595D}" presName="vertTwo" presStyleCnt="0"/>
      <dgm:spPr/>
    </dgm:pt>
    <dgm:pt modelId="{BB03A145-677C-4B87-9416-073AB814B072}" type="pres">
      <dgm:prSet presAssocID="{D949904E-CF53-4532-BE28-163CF448595D}" presName="txTwo" presStyleLbl="node2" presStyleIdx="0" presStyleCnt="7">
        <dgm:presLayoutVars>
          <dgm:chPref val="3"/>
        </dgm:presLayoutVars>
      </dgm:prSet>
      <dgm:spPr/>
    </dgm:pt>
    <dgm:pt modelId="{7B1A0A73-AE4E-4932-AD5B-50A9B5928841}" type="pres">
      <dgm:prSet presAssocID="{D949904E-CF53-4532-BE28-163CF448595D}" presName="horzTwo" presStyleCnt="0"/>
      <dgm:spPr/>
    </dgm:pt>
    <dgm:pt modelId="{926C675D-FC17-4389-B3BE-27B275DCF653}" type="pres">
      <dgm:prSet presAssocID="{0DBF2804-063C-4FBC-B6A4-2F951F62CEEC}" presName="sibSpaceTwo" presStyleCnt="0"/>
      <dgm:spPr/>
    </dgm:pt>
    <dgm:pt modelId="{42788EE4-AE18-424B-AF47-442F4783B966}" type="pres">
      <dgm:prSet presAssocID="{4ED775EE-AD54-4053-9F44-406BFC966383}" presName="vertTwo" presStyleCnt="0"/>
      <dgm:spPr/>
    </dgm:pt>
    <dgm:pt modelId="{A7999689-8DF4-4F4A-9473-3FF53DE968EE}" type="pres">
      <dgm:prSet presAssocID="{4ED775EE-AD54-4053-9F44-406BFC966383}" presName="txTwo" presStyleLbl="node2" presStyleIdx="1" presStyleCnt="7" custScaleX="119381">
        <dgm:presLayoutVars>
          <dgm:chPref val="3"/>
        </dgm:presLayoutVars>
      </dgm:prSet>
      <dgm:spPr/>
    </dgm:pt>
    <dgm:pt modelId="{A2A1802B-0DD1-4415-ADAA-B7B2428C24FC}" type="pres">
      <dgm:prSet presAssocID="{4ED775EE-AD54-4053-9F44-406BFC966383}" presName="horzTwo" presStyleCnt="0"/>
      <dgm:spPr/>
    </dgm:pt>
    <dgm:pt modelId="{3604FE94-859F-4FBC-A6FD-187F3C7A575F}" type="pres">
      <dgm:prSet presAssocID="{6F457A32-DDCD-4F11-B86F-8B07C99D74B9}" presName="sibSpaceTwo" presStyleCnt="0"/>
      <dgm:spPr/>
    </dgm:pt>
    <dgm:pt modelId="{123B10F3-A756-465F-B75F-FDA991E78DD5}" type="pres">
      <dgm:prSet presAssocID="{7E75B9B1-0B02-4440-9187-43A2CF48BD8B}" presName="vertTwo" presStyleCnt="0"/>
      <dgm:spPr/>
    </dgm:pt>
    <dgm:pt modelId="{E82B8B69-0751-4DDB-8B2F-CE09B042BC17}" type="pres">
      <dgm:prSet presAssocID="{7E75B9B1-0B02-4440-9187-43A2CF48BD8B}" presName="txTwo" presStyleLbl="node2" presStyleIdx="2" presStyleCnt="7" custScaleX="115244">
        <dgm:presLayoutVars>
          <dgm:chPref val="3"/>
        </dgm:presLayoutVars>
      </dgm:prSet>
      <dgm:spPr/>
    </dgm:pt>
    <dgm:pt modelId="{A9BD2384-1063-4194-9ED8-794F21787BE7}" type="pres">
      <dgm:prSet presAssocID="{7E75B9B1-0B02-4440-9187-43A2CF48BD8B}" presName="horzTwo" presStyleCnt="0"/>
      <dgm:spPr/>
    </dgm:pt>
    <dgm:pt modelId="{B4006934-5898-406A-A85A-5A5DA436BE24}" type="pres">
      <dgm:prSet presAssocID="{3F10CBAC-D755-42D3-AFC2-495A8EB12165}" presName="sibSpaceTwo" presStyleCnt="0"/>
      <dgm:spPr/>
    </dgm:pt>
    <dgm:pt modelId="{B0D4ADBA-C337-4630-991F-13F868F4E41F}" type="pres">
      <dgm:prSet presAssocID="{D3493364-A02B-4E1B-9A4D-2F1040ACDBDE}" presName="vertTwo" presStyleCnt="0"/>
      <dgm:spPr/>
    </dgm:pt>
    <dgm:pt modelId="{C2FADBAD-4596-45C1-8FDE-3E8D01274188}" type="pres">
      <dgm:prSet presAssocID="{D3493364-A02B-4E1B-9A4D-2F1040ACDBDE}" presName="txTwo" presStyleLbl="node2" presStyleIdx="3" presStyleCnt="7">
        <dgm:presLayoutVars>
          <dgm:chPref val="3"/>
        </dgm:presLayoutVars>
      </dgm:prSet>
      <dgm:spPr/>
    </dgm:pt>
    <dgm:pt modelId="{78BCE870-05A7-412F-9447-3B8D02033E70}" type="pres">
      <dgm:prSet presAssocID="{D3493364-A02B-4E1B-9A4D-2F1040ACDBDE}" presName="horzTwo" presStyleCnt="0"/>
      <dgm:spPr/>
    </dgm:pt>
    <dgm:pt modelId="{543F7297-0EE5-489F-9612-B304B4A04EBA}" type="pres">
      <dgm:prSet presAssocID="{89747573-253B-432A-915C-CABB9A6CEE4D}" presName="sibSpaceTwo" presStyleCnt="0"/>
      <dgm:spPr/>
    </dgm:pt>
    <dgm:pt modelId="{CC991C0A-A080-4E1C-989D-2B6F70D8F3AD}" type="pres">
      <dgm:prSet presAssocID="{7B52EA29-0EE3-4C42-8F56-69322B647D6D}" presName="vertTwo" presStyleCnt="0"/>
      <dgm:spPr/>
    </dgm:pt>
    <dgm:pt modelId="{BCC75293-F833-42DA-B067-103F7271037A}" type="pres">
      <dgm:prSet presAssocID="{7B52EA29-0EE3-4C42-8F56-69322B647D6D}" presName="txTwo" presStyleLbl="node2" presStyleIdx="4" presStyleCnt="7">
        <dgm:presLayoutVars>
          <dgm:chPref val="3"/>
        </dgm:presLayoutVars>
      </dgm:prSet>
      <dgm:spPr/>
    </dgm:pt>
    <dgm:pt modelId="{6E38061A-A2DD-4D5C-8D1A-4B8944E155EE}" type="pres">
      <dgm:prSet presAssocID="{7B52EA29-0EE3-4C42-8F56-69322B647D6D}" presName="horzTwo" presStyleCnt="0"/>
      <dgm:spPr/>
    </dgm:pt>
    <dgm:pt modelId="{BB16CFB9-F762-4A17-82FB-4588F77FF24F}" type="pres">
      <dgm:prSet presAssocID="{6FC71C0F-904E-43BB-B767-33DF41A591C5}" presName="sibSpaceTwo" presStyleCnt="0"/>
      <dgm:spPr/>
    </dgm:pt>
    <dgm:pt modelId="{BF092B34-72A8-4AB7-B0FC-FD67CA1D9732}" type="pres">
      <dgm:prSet presAssocID="{A46D1DF6-9C0F-41ED-B529-3057CB6D2790}" presName="vertTwo" presStyleCnt="0"/>
      <dgm:spPr/>
    </dgm:pt>
    <dgm:pt modelId="{52DFC755-FD94-48B2-9B5A-B8A071E4CBC6}" type="pres">
      <dgm:prSet presAssocID="{A46D1DF6-9C0F-41ED-B529-3057CB6D2790}" presName="txTwo" presStyleLbl="node2" presStyleIdx="5" presStyleCnt="7" custScaleX="115337">
        <dgm:presLayoutVars>
          <dgm:chPref val="3"/>
        </dgm:presLayoutVars>
      </dgm:prSet>
      <dgm:spPr/>
    </dgm:pt>
    <dgm:pt modelId="{3D00A477-C36C-43D1-89B4-EBAB2189EF42}" type="pres">
      <dgm:prSet presAssocID="{A46D1DF6-9C0F-41ED-B529-3057CB6D2790}" presName="horzTwo" presStyleCnt="0"/>
      <dgm:spPr/>
    </dgm:pt>
    <dgm:pt modelId="{F1331DFA-43BE-4273-B9A9-36A56741D941}" type="pres">
      <dgm:prSet presAssocID="{C2ED2B55-AEA7-4183-947A-F1762A7197E7}" presName="sibSpaceTwo" presStyleCnt="0"/>
      <dgm:spPr/>
    </dgm:pt>
    <dgm:pt modelId="{F7CB0785-0506-4D1D-967A-9DC42F7FAE7F}" type="pres">
      <dgm:prSet presAssocID="{CB43E165-43BC-49E3-B263-7E73CC0D9D64}" presName="vertTwo" presStyleCnt="0"/>
      <dgm:spPr/>
    </dgm:pt>
    <dgm:pt modelId="{F97B3D3A-A111-4C2A-AD47-FCDE10443EDC}" type="pres">
      <dgm:prSet presAssocID="{CB43E165-43BC-49E3-B263-7E73CC0D9D64}" presName="txTwo" presStyleLbl="node2" presStyleIdx="6" presStyleCnt="7">
        <dgm:presLayoutVars>
          <dgm:chPref val="3"/>
        </dgm:presLayoutVars>
      </dgm:prSet>
      <dgm:spPr/>
    </dgm:pt>
    <dgm:pt modelId="{CB1D6CF2-066C-4CB7-B3DE-9C29F48475A6}" type="pres">
      <dgm:prSet presAssocID="{CB43E165-43BC-49E3-B263-7E73CC0D9D64}" presName="horzTwo" presStyleCnt="0"/>
      <dgm:spPr/>
    </dgm:pt>
  </dgm:ptLst>
  <dgm:cxnLst>
    <dgm:cxn modelId="{8F766937-2E34-45E7-A656-D4301635AA0F}" type="presOf" srcId="{D3493364-A02B-4E1B-9A4D-2F1040ACDBDE}" destId="{C2FADBAD-4596-45C1-8FDE-3E8D01274188}" srcOrd="0" destOrd="0" presId="urn:microsoft.com/office/officeart/2005/8/layout/hierarchy4"/>
    <dgm:cxn modelId="{9FF9C637-E9A2-4A1B-A692-378EF7BBCC57}" type="presOf" srcId="{7B52EA29-0EE3-4C42-8F56-69322B647D6D}" destId="{BCC75293-F833-42DA-B067-103F7271037A}" srcOrd="0" destOrd="0" presId="urn:microsoft.com/office/officeart/2005/8/layout/hierarchy4"/>
    <dgm:cxn modelId="{5F344B3A-B8B3-4E77-A132-304F341DBA68}" srcId="{B3412D48-B6B1-474D-8F36-459E59E2C70E}" destId="{7B52EA29-0EE3-4C42-8F56-69322B647D6D}" srcOrd="4" destOrd="0" parTransId="{E29D8A26-9970-4DA9-BF9C-9C707B44F83E}" sibTransId="{6FC71C0F-904E-43BB-B767-33DF41A591C5}"/>
    <dgm:cxn modelId="{B617415D-816A-4256-BD0E-D25564FD49F2}" srcId="{B3412D48-B6B1-474D-8F36-459E59E2C70E}" destId="{D3493364-A02B-4E1B-9A4D-2F1040ACDBDE}" srcOrd="3" destOrd="0" parTransId="{84829842-92EA-448B-92E3-E7D1268A8D0C}" sibTransId="{89747573-253B-432A-915C-CABB9A6CEE4D}"/>
    <dgm:cxn modelId="{FC4A1B6E-084C-4146-BFE0-E144D565C728}" srcId="{B3412D48-B6B1-474D-8F36-459E59E2C70E}" destId="{7E75B9B1-0B02-4440-9187-43A2CF48BD8B}" srcOrd="2" destOrd="0" parTransId="{12D81A98-3845-472A-B0DD-055052172FD4}" sibTransId="{3F10CBAC-D755-42D3-AFC2-495A8EB12165}"/>
    <dgm:cxn modelId="{21005A72-A3A0-4A8D-811A-434A4830DDB0}" type="presOf" srcId="{D949904E-CF53-4532-BE28-163CF448595D}" destId="{BB03A145-677C-4B87-9416-073AB814B072}" srcOrd="0" destOrd="0" presId="urn:microsoft.com/office/officeart/2005/8/layout/hierarchy4"/>
    <dgm:cxn modelId="{78D98088-6A16-45EB-993E-46D8966091C4}" srcId="{F5200C4B-F194-4323-8DD6-8D47643B51A4}" destId="{B3412D48-B6B1-474D-8F36-459E59E2C70E}" srcOrd="0" destOrd="0" parTransId="{065991D3-AD3F-467F-AF0C-68D5E7D7FB54}" sibTransId="{A3CCD142-9370-479B-90B8-F6CE2FB306BC}"/>
    <dgm:cxn modelId="{17F40E9A-6EF0-4560-BB95-85D84BFFB92B}" srcId="{B3412D48-B6B1-474D-8F36-459E59E2C70E}" destId="{D949904E-CF53-4532-BE28-163CF448595D}" srcOrd="0" destOrd="0" parTransId="{C8756A2A-2AC0-4BCA-AD52-7F4D44D48F26}" sibTransId="{0DBF2804-063C-4FBC-B6A4-2F951F62CEEC}"/>
    <dgm:cxn modelId="{61ED08AD-4162-4EA0-B6F7-CF0FD3776F3A}" type="presOf" srcId="{7E75B9B1-0B02-4440-9187-43A2CF48BD8B}" destId="{E82B8B69-0751-4DDB-8B2F-CE09B042BC17}" srcOrd="0" destOrd="0" presId="urn:microsoft.com/office/officeart/2005/8/layout/hierarchy4"/>
    <dgm:cxn modelId="{E4F885AF-FD26-4857-8683-9F136376B1FC}" type="presOf" srcId="{4ED775EE-AD54-4053-9F44-406BFC966383}" destId="{A7999689-8DF4-4F4A-9473-3FF53DE968EE}" srcOrd="0" destOrd="0" presId="urn:microsoft.com/office/officeart/2005/8/layout/hierarchy4"/>
    <dgm:cxn modelId="{09C5ACAF-AFE7-4A5B-8B12-EFEF0A6BC0D3}" type="presOf" srcId="{F5200C4B-F194-4323-8DD6-8D47643B51A4}" destId="{499B99BC-A69F-425C-83C4-57528588FC85}" srcOrd="0" destOrd="0" presId="urn:microsoft.com/office/officeart/2005/8/layout/hierarchy4"/>
    <dgm:cxn modelId="{87AE2DB7-EE48-4240-9398-BCB028847ECC}" srcId="{B3412D48-B6B1-474D-8F36-459E59E2C70E}" destId="{A46D1DF6-9C0F-41ED-B529-3057CB6D2790}" srcOrd="5" destOrd="0" parTransId="{0A59FF2A-20BC-4B97-86FF-BFEEEADA0019}" sibTransId="{C2ED2B55-AEA7-4183-947A-F1762A7197E7}"/>
    <dgm:cxn modelId="{25749FBE-7673-4496-A527-C773D6AD9755}" srcId="{B3412D48-B6B1-474D-8F36-459E59E2C70E}" destId="{CB43E165-43BC-49E3-B263-7E73CC0D9D64}" srcOrd="6" destOrd="0" parTransId="{D714BECE-2605-4416-9825-1AEA09B26445}" sibTransId="{1FA37E3A-1DFC-4E39-BF08-0734F0739238}"/>
    <dgm:cxn modelId="{BF6A79D8-556F-46DB-965D-619988B41899}" type="presOf" srcId="{A46D1DF6-9C0F-41ED-B529-3057CB6D2790}" destId="{52DFC755-FD94-48B2-9B5A-B8A071E4CBC6}" srcOrd="0" destOrd="0" presId="urn:microsoft.com/office/officeart/2005/8/layout/hierarchy4"/>
    <dgm:cxn modelId="{657598E0-58C2-4450-96A2-E68282A72A73}" type="presOf" srcId="{CB43E165-43BC-49E3-B263-7E73CC0D9D64}" destId="{F97B3D3A-A111-4C2A-AD47-FCDE10443EDC}" srcOrd="0" destOrd="0" presId="urn:microsoft.com/office/officeart/2005/8/layout/hierarchy4"/>
    <dgm:cxn modelId="{8F7528E1-2FF0-4C7F-9454-284ECB29507D}" type="presOf" srcId="{B3412D48-B6B1-474D-8F36-459E59E2C70E}" destId="{3D1D094B-6C48-4195-8470-8CDEBDEA12B1}" srcOrd="0" destOrd="0" presId="urn:microsoft.com/office/officeart/2005/8/layout/hierarchy4"/>
    <dgm:cxn modelId="{8BA07AF6-6A51-414E-8203-DA7488724AED}" srcId="{B3412D48-B6B1-474D-8F36-459E59E2C70E}" destId="{4ED775EE-AD54-4053-9F44-406BFC966383}" srcOrd="1" destOrd="0" parTransId="{65872BF2-7BAF-466D-BC4B-F2039264F063}" sibTransId="{6F457A32-DDCD-4F11-B86F-8B07C99D74B9}"/>
    <dgm:cxn modelId="{A5FFCB9D-D41F-4331-8FB3-7401429FE3B6}" type="presParOf" srcId="{499B99BC-A69F-425C-83C4-57528588FC85}" destId="{E2E9A316-B372-4A0F-AF91-2A6E938948B7}" srcOrd="0" destOrd="0" presId="urn:microsoft.com/office/officeart/2005/8/layout/hierarchy4"/>
    <dgm:cxn modelId="{A35B5EAE-2DB3-4957-8C84-1EA772C4C7EB}" type="presParOf" srcId="{E2E9A316-B372-4A0F-AF91-2A6E938948B7}" destId="{3D1D094B-6C48-4195-8470-8CDEBDEA12B1}" srcOrd="0" destOrd="0" presId="urn:microsoft.com/office/officeart/2005/8/layout/hierarchy4"/>
    <dgm:cxn modelId="{D2C3CAC2-4496-41D3-B62E-A926675E6F75}" type="presParOf" srcId="{E2E9A316-B372-4A0F-AF91-2A6E938948B7}" destId="{71504C28-36E8-436F-8D6B-D3E7590A25BC}" srcOrd="1" destOrd="0" presId="urn:microsoft.com/office/officeart/2005/8/layout/hierarchy4"/>
    <dgm:cxn modelId="{379DA5F4-62D4-4869-948B-0888BDD4CCE6}" type="presParOf" srcId="{E2E9A316-B372-4A0F-AF91-2A6E938948B7}" destId="{58BFE20E-9BB2-414C-8FFA-525B982FC289}" srcOrd="2" destOrd="0" presId="urn:microsoft.com/office/officeart/2005/8/layout/hierarchy4"/>
    <dgm:cxn modelId="{ADE83DF6-C45E-4ECF-8ABD-36995438091E}" type="presParOf" srcId="{58BFE20E-9BB2-414C-8FFA-525B982FC289}" destId="{E7961C4B-9AC6-4E6B-86AA-2034601812AF}" srcOrd="0" destOrd="0" presId="urn:microsoft.com/office/officeart/2005/8/layout/hierarchy4"/>
    <dgm:cxn modelId="{CEA0F27C-D93A-411A-B963-C07C5A72FD84}" type="presParOf" srcId="{E7961C4B-9AC6-4E6B-86AA-2034601812AF}" destId="{BB03A145-677C-4B87-9416-073AB814B072}" srcOrd="0" destOrd="0" presId="urn:microsoft.com/office/officeart/2005/8/layout/hierarchy4"/>
    <dgm:cxn modelId="{F3D2663F-6DD4-4910-B383-21434A3FB8AA}" type="presParOf" srcId="{E7961C4B-9AC6-4E6B-86AA-2034601812AF}" destId="{7B1A0A73-AE4E-4932-AD5B-50A9B5928841}" srcOrd="1" destOrd="0" presId="urn:microsoft.com/office/officeart/2005/8/layout/hierarchy4"/>
    <dgm:cxn modelId="{60897D10-75CF-4599-B462-13FA71DCB787}" type="presParOf" srcId="{58BFE20E-9BB2-414C-8FFA-525B982FC289}" destId="{926C675D-FC17-4389-B3BE-27B275DCF653}" srcOrd="1" destOrd="0" presId="urn:microsoft.com/office/officeart/2005/8/layout/hierarchy4"/>
    <dgm:cxn modelId="{25B6E018-F6D6-482A-AF56-4B37A0696ED9}" type="presParOf" srcId="{58BFE20E-9BB2-414C-8FFA-525B982FC289}" destId="{42788EE4-AE18-424B-AF47-442F4783B966}" srcOrd="2" destOrd="0" presId="urn:microsoft.com/office/officeart/2005/8/layout/hierarchy4"/>
    <dgm:cxn modelId="{F9DD19D4-BBFF-406C-92AF-4353E8BFB9A5}" type="presParOf" srcId="{42788EE4-AE18-424B-AF47-442F4783B966}" destId="{A7999689-8DF4-4F4A-9473-3FF53DE968EE}" srcOrd="0" destOrd="0" presId="urn:microsoft.com/office/officeart/2005/8/layout/hierarchy4"/>
    <dgm:cxn modelId="{ED9A6920-1444-4150-9735-BC091FAAF070}" type="presParOf" srcId="{42788EE4-AE18-424B-AF47-442F4783B966}" destId="{A2A1802B-0DD1-4415-ADAA-B7B2428C24FC}" srcOrd="1" destOrd="0" presId="urn:microsoft.com/office/officeart/2005/8/layout/hierarchy4"/>
    <dgm:cxn modelId="{63BC67D9-E6B2-4788-8F01-E861278C4BA5}" type="presParOf" srcId="{58BFE20E-9BB2-414C-8FFA-525B982FC289}" destId="{3604FE94-859F-4FBC-A6FD-187F3C7A575F}" srcOrd="3" destOrd="0" presId="urn:microsoft.com/office/officeart/2005/8/layout/hierarchy4"/>
    <dgm:cxn modelId="{F42F1AF5-B643-42A7-8937-1425D9221C2A}" type="presParOf" srcId="{58BFE20E-9BB2-414C-8FFA-525B982FC289}" destId="{123B10F3-A756-465F-B75F-FDA991E78DD5}" srcOrd="4" destOrd="0" presId="urn:microsoft.com/office/officeart/2005/8/layout/hierarchy4"/>
    <dgm:cxn modelId="{831054D4-262B-4C8A-ABFE-0D47FD35A5B6}" type="presParOf" srcId="{123B10F3-A756-465F-B75F-FDA991E78DD5}" destId="{E82B8B69-0751-4DDB-8B2F-CE09B042BC17}" srcOrd="0" destOrd="0" presId="urn:microsoft.com/office/officeart/2005/8/layout/hierarchy4"/>
    <dgm:cxn modelId="{2224922D-5BB7-4216-AEA7-DA4793E1E577}" type="presParOf" srcId="{123B10F3-A756-465F-B75F-FDA991E78DD5}" destId="{A9BD2384-1063-4194-9ED8-794F21787BE7}" srcOrd="1" destOrd="0" presId="urn:microsoft.com/office/officeart/2005/8/layout/hierarchy4"/>
    <dgm:cxn modelId="{C040D61C-7072-491D-8C3A-84E82E600AFF}" type="presParOf" srcId="{58BFE20E-9BB2-414C-8FFA-525B982FC289}" destId="{B4006934-5898-406A-A85A-5A5DA436BE24}" srcOrd="5" destOrd="0" presId="urn:microsoft.com/office/officeart/2005/8/layout/hierarchy4"/>
    <dgm:cxn modelId="{32FA40C9-ACB5-465F-ABE5-7A5B5B517945}" type="presParOf" srcId="{58BFE20E-9BB2-414C-8FFA-525B982FC289}" destId="{B0D4ADBA-C337-4630-991F-13F868F4E41F}" srcOrd="6" destOrd="0" presId="urn:microsoft.com/office/officeart/2005/8/layout/hierarchy4"/>
    <dgm:cxn modelId="{67712A91-5CF2-4256-9A94-8992B3D8EB81}" type="presParOf" srcId="{B0D4ADBA-C337-4630-991F-13F868F4E41F}" destId="{C2FADBAD-4596-45C1-8FDE-3E8D01274188}" srcOrd="0" destOrd="0" presId="urn:microsoft.com/office/officeart/2005/8/layout/hierarchy4"/>
    <dgm:cxn modelId="{37591F61-3E95-47E5-B1E4-089CB9EEA8E3}" type="presParOf" srcId="{B0D4ADBA-C337-4630-991F-13F868F4E41F}" destId="{78BCE870-05A7-412F-9447-3B8D02033E70}" srcOrd="1" destOrd="0" presId="urn:microsoft.com/office/officeart/2005/8/layout/hierarchy4"/>
    <dgm:cxn modelId="{2E2B6FC2-6F8C-4394-90C3-9D8B0CF29C20}" type="presParOf" srcId="{58BFE20E-9BB2-414C-8FFA-525B982FC289}" destId="{543F7297-0EE5-489F-9612-B304B4A04EBA}" srcOrd="7" destOrd="0" presId="urn:microsoft.com/office/officeart/2005/8/layout/hierarchy4"/>
    <dgm:cxn modelId="{948386BD-B725-49A1-A475-D63273E32595}" type="presParOf" srcId="{58BFE20E-9BB2-414C-8FFA-525B982FC289}" destId="{CC991C0A-A080-4E1C-989D-2B6F70D8F3AD}" srcOrd="8" destOrd="0" presId="urn:microsoft.com/office/officeart/2005/8/layout/hierarchy4"/>
    <dgm:cxn modelId="{34C4B1F7-550E-45D4-8BC2-AF21D12E87B4}" type="presParOf" srcId="{CC991C0A-A080-4E1C-989D-2B6F70D8F3AD}" destId="{BCC75293-F833-42DA-B067-103F7271037A}" srcOrd="0" destOrd="0" presId="urn:microsoft.com/office/officeart/2005/8/layout/hierarchy4"/>
    <dgm:cxn modelId="{5A7031AB-D976-40F2-9B5B-3B3F519290CF}" type="presParOf" srcId="{CC991C0A-A080-4E1C-989D-2B6F70D8F3AD}" destId="{6E38061A-A2DD-4D5C-8D1A-4B8944E155EE}" srcOrd="1" destOrd="0" presId="urn:microsoft.com/office/officeart/2005/8/layout/hierarchy4"/>
    <dgm:cxn modelId="{31DD6C37-7464-4D21-841D-2FA1D48548CA}" type="presParOf" srcId="{58BFE20E-9BB2-414C-8FFA-525B982FC289}" destId="{BB16CFB9-F762-4A17-82FB-4588F77FF24F}" srcOrd="9" destOrd="0" presId="urn:microsoft.com/office/officeart/2005/8/layout/hierarchy4"/>
    <dgm:cxn modelId="{FFC3B09E-4232-40C3-8AE7-1DA528D1886E}" type="presParOf" srcId="{58BFE20E-9BB2-414C-8FFA-525B982FC289}" destId="{BF092B34-72A8-4AB7-B0FC-FD67CA1D9732}" srcOrd="10" destOrd="0" presId="urn:microsoft.com/office/officeart/2005/8/layout/hierarchy4"/>
    <dgm:cxn modelId="{A85DC7CF-49D6-45E5-856E-07CFAC3CDEB5}" type="presParOf" srcId="{BF092B34-72A8-4AB7-B0FC-FD67CA1D9732}" destId="{52DFC755-FD94-48B2-9B5A-B8A071E4CBC6}" srcOrd="0" destOrd="0" presId="urn:microsoft.com/office/officeart/2005/8/layout/hierarchy4"/>
    <dgm:cxn modelId="{7629E8BC-7144-4B32-AF4D-C2CDE410726B}" type="presParOf" srcId="{BF092B34-72A8-4AB7-B0FC-FD67CA1D9732}" destId="{3D00A477-C36C-43D1-89B4-EBAB2189EF42}" srcOrd="1" destOrd="0" presId="urn:microsoft.com/office/officeart/2005/8/layout/hierarchy4"/>
    <dgm:cxn modelId="{B8A7532D-0156-4774-B782-28400BD87FDF}" type="presParOf" srcId="{58BFE20E-9BB2-414C-8FFA-525B982FC289}" destId="{F1331DFA-43BE-4273-B9A9-36A56741D941}" srcOrd="11" destOrd="0" presId="urn:microsoft.com/office/officeart/2005/8/layout/hierarchy4"/>
    <dgm:cxn modelId="{E6C3A7E0-8C61-4E92-91C3-C1FC1586EF92}" type="presParOf" srcId="{58BFE20E-9BB2-414C-8FFA-525B982FC289}" destId="{F7CB0785-0506-4D1D-967A-9DC42F7FAE7F}" srcOrd="12" destOrd="0" presId="urn:microsoft.com/office/officeart/2005/8/layout/hierarchy4"/>
    <dgm:cxn modelId="{58821853-D547-426E-803F-E35B11960C32}" type="presParOf" srcId="{F7CB0785-0506-4D1D-967A-9DC42F7FAE7F}" destId="{F97B3D3A-A111-4C2A-AD47-FCDE10443EDC}" srcOrd="0" destOrd="0" presId="urn:microsoft.com/office/officeart/2005/8/layout/hierarchy4"/>
    <dgm:cxn modelId="{6F1BF73B-BFFC-4D88-8679-96133F702482}" type="presParOf" srcId="{F7CB0785-0506-4D1D-967A-9DC42F7FAE7F}" destId="{CB1D6CF2-066C-4CB7-B3DE-9C29F48475A6}"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9666A8-2958-BF48-A17D-9D85B1814E61}" type="doc">
      <dgm:prSet loTypeId="urn:microsoft.com/office/officeart/2005/8/layout/radial5" loCatId="" qsTypeId="urn:microsoft.com/office/officeart/2005/8/quickstyle/simple1" qsCatId="simple" csTypeId="urn:microsoft.com/office/officeart/2005/8/colors/colorful4" csCatId="colorful" phldr="1"/>
      <dgm:spPr/>
      <dgm:t>
        <a:bodyPr/>
        <a:lstStyle/>
        <a:p>
          <a:endParaRPr lang="en-US"/>
        </a:p>
      </dgm:t>
    </dgm:pt>
    <dgm:pt modelId="{FADB6128-1DB5-684A-A216-55E6F9CAC0AC}">
      <dgm:prSet phldrT="[Text]" custT="1"/>
      <dgm:spPr/>
      <dgm:t>
        <a:bodyPr/>
        <a:lstStyle/>
        <a:p>
          <a:r>
            <a:rPr lang="en-US" sz="1800" b="1"/>
            <a:t>Breast Cancer </a:t>
          </a:r>
          <a:endParaRPr lang="en-US" sz="1800" b="1" dirty="0"/>
        </a:p>
      </dgm:t>
    </dgm:pt>
    <dgm:pt modelId="{10A2B669-11DF-6146-82E6-0E7284DD57E2}" type="parTrans" cxnId="{7E5698B2-1AE9-7A46-AB23-AAB40199BE68}">
      <dgm:prSet custT="1"/>
      <dgm:spPr/>
      <dgm:t>
        <a:bodyPr/>
        <a:lstStyle/>
        <a:p>
          <a:endParaRPr lang="en-US" sz="1800"/>
        </a:p>
      </dgm:t>
    </dgm:pt>
    <dgm:pt modelId="{0C36C70D-1A5A-7741-8CD5-15A8CCCC217A}" type="sibTrans" cxnId="{7E5698B2-1AE9-7A46-AB23-AAB40199BE68}">
      <dgm:prSet/>
      <dgm:spPr/>
      <dgm:t>
        <a:bodyPr/>
        <a:lstStyle/>
        <a:p>
          <a:endParaRPr lang="en-US" sz="1800"/>
        </a:p>
      </dgm:t>
    </dgm:pt>
    <dgm:pt modelId="{DED9909D-6874-314E-9BDF-85C609E208B0}">
      <dgm:prSet phldrT="[Text]" custT="1"/>
      <dgm:spPr/>
      <dgm:t>
        <a:bodyPr/>
        <a:lstStyle/>
        <a:p>
          <a:r>
            <a:rPr lang="en-US" sz="1800" b="1" dirty="0"/>
            <a:t>Ovarian dysfunction</a:t>
          </a:r>
        </a:p>
      </dgm:t>
    </dgm:pt>
    <dgm:pt modelId="{CEDDC40E-490C-BF4C-8939-E2BE3F0F985C}" type="parTrans" cxnId="{1A1EE2D1-32F4-214A-AA4C-F31547144773}">
      <dgm:prSet custT="1"/>
      <dgm:spPr/>
      <dgm:t>
        <a:bodyPr/>
        <a:lstStyle/>
        <a:p>
          <a:endParaRPr lang="en-US" sz="1800"/>
        </a:p>
      </dgm:t>
    </dgm:pt>
    <dgm:pt modelId="{91C570F1-1E5F-ED42-A0B3-0302E5B189DA}" type="sibTrans" cxnId="{1A1EE2D1-32F4-214A-AA4C-F31547144773}">
      <dgm:prSet/>
      <dgm:spPr/>
      <dgm:t>
        <a:bodyPr/>
        <a:lstStyle/>
        <a:p>
          <a:endParaRPr lang="en-US" sz="1800"/>
        </a:p>
      </dgm:t>
    </dgm:pt>
    <dgm:pt modelId="{75FC39A7-C5E9-FB4A-8356-BB7DD33783EB}">
      <dgm:prSet phldrT="[Text]" custT="1"/>
      <dgm:spPr/>
      <dgm:t>
        <a:bodyPr/>
        <a:lstStyle/>
        <a:p>
          <a:r>
            <a:rPr lang="en-US" sz="1800" b="1"/>
            <a:t>Body Image </a:t>
          </a:r>
          <a:endParaRPr lang="en-US" sz="1800" b="1" dirty="0"/>
        </a:p>
      </dgm:t>
    </dgm:pt>
    <dgm:pt modelId="{71614D23-95A5-2644-AE14-72F32AE83B56}" type="parTrans" cxnId="{460558EF-2AF0-2447-823F-42B772649510}">
      <dgm:prSet custT="1"/>
      <dgm:spPr/>
      <dgm:t>
        <a:bodyPr/>
        <a:lstStyle/>
        <a:p>
          <a:endParaRPr lang="en-US" sz="1800"/>
        </a:p>
      </dgm:t>
    </dgm:pt>
    <dgm:pt modelId="{DA67FA92-C335-0642-BB19-58D7A0F8793B}" type="sibTrans" cxnId="{460558EF-2AF0-2447-823F-42B772649510}">
      <dgm:prSet/>
      <dgm:spPr/>
      <dgm:t>
        <a:bodyPr/>
        <a:lstStyle/>
        <a:p>
          <a:endParaRPr lang="en-US" sz="1800"/>
        </a:p>
      </dgm:t>
    </dgm:pt>
    <dgm:pt modelId="{9164AAD0-DB18-1F4D-81D7-92AE351AD6C3}">
      <dgm:prSet phldrT="[Text]" custT="1"/>
      <dgm:spPr/>
      <dgm:t>
        <a:bodyPr/>
        <a:lstStyle/>
        <a:p>
          <a:r>
            <a:rPr lang="en-US" sz="1800" b="1" dirty="0"/>
            <a:t>Relationships &amp; changes in roles </a:t>
          </a:r>
        </a:p>
      </dgm:t>
    </dgm:pt>
    <dgm:pt modelId="{7B2CD1D0-052B-2E41-8236-BCB748CF31F3}" type="parTrans" cxnId="{D2136A02-C943-4E40-A117-F66DC453DF3A}">
      <dgm:prSet custT="1"/>
      <dgm:spPr/>
      <dgm:t>
        <a:bodyPr/>
        <a:lstStyle/>
        <a:p>
          <a:endParaRPr lang="en-US" sz="1800"/>
        </a:p>
      </dgm:t>
    </dgm:pt>
    <dgm:pt modelId="{723EC363-8ECE-1B40-8EC8-5D07C5127682}" type="sibTrans" cxnId="{D2136A02-C943-4E40-A117-F66DC453DF3A}">
      <dgm:prSet/>
      <dgm:spPr/>
      <dgm:t>
        <a:bodyPr/>
        <a:lstStyle/>
        <a:p>
          <a:endParaRPr lang="en-US" sz="1800"/>
        </a:p>
      </dgm:t>
    </dgm:pt>
    <dgm:pt modelId="{A3F9548B-F00F-0F45-A62C-BFE9F491B476}">
      <dgm:prSet phldrT="[Text]" custT="1"/>
      <dgm:spPr/>
      <dgm:t>
        <a:bodyPr/>
        <a:lstStyle/>
        <a:p>
          <a:r>
            <a:rPr lang="en-US" sz="1800" b="1"/>
            <a:t>Uncertainty </a:t>
          </a:r>
          <a:endParaRPr lang="en-US" sz="1800" b="1" dirty="0"/>
        </a:p>
      </dgm:t>
    </dgm:pt>
    <dgm:pt modelId="{A2354D8C-3CC6-7141-AA5F-0DA9462F6A45}" type="parTrans" cxnId="{9808B5EC-ECBF-F442-BA9F-FB1EAA4ED894}">
      <dgm:prSet/>
      <dgm:spPr/>
      <dgm:t>
        <a:bodyPr/>
        <a:lstStyle/>
        <a:p>
          <a:endParaRPr lang="en-US"/>
        </a:p>
      </dgm:t>
    </dgm:pt>
    <dgm:pt modelId="{C78E890C-1DDB-E241-8D78-4C505976F94A}" type="sibTrans" cxnId="{9808B5EC-ECBF-F442-BA9F-FB1EAA4ED894}">
      <dgm:prSet/>
      <dgm:spPr/>
      <dgm:t>
        <a:bodyPr/>
        <a:lstStyle/>
        <a:p>
          <a:endParaRPr lang="en-US"/>
        </a:p>
      </dgm:t>
    </dgm:pt>
    <dgm:pt modelId="{20CC14D1-2385-EF42-A212-806361FE11A4}" type="pres">
      <dgm:prSet presAssocID="{619666A8-2958-BF48-A17D-9D85B1814E61}" presName="Name0" presStyleCnt="0">
        <dgm:presLayoutVars>
          <dgm:chMax val="1"/>
          <dgm:dir/>
          <dgm:animLvl val="ctr"/>
          <dgm:resizeHandles val="exact"/>
        </dgm:presLayoutVars>
      </dgm:prSet>
      <dgm:spPr/>
    </dgm:pt>
    <dgm:pt modelId="{8C46F6B4-1495-9B47-81BF-D83BEF30753F}" type="pres">
      <dgm:prSet presAssocID="{FADB6128-1DB5-684A-A216-55E6F9CAC0AC}" presName="centerShape" presStyleLbl="node0" presStyleIdx="0" presStyleCnt="1" custScaleX="111537" custScaleY="91472"/>
      <dgm:spPr/>
    </dgm:pt>
    <dgm:pt modelId="{7E56BEF2-383B-CF4B-96C3-F59D231C965B}" type="pres">
      <dgm:prSet presAssocID="{CEDDC40E-490C-BF4C-8939-E2BE3F0F985C}" presName="parTrans" presStyleLbl="sibTrans2D1" presStyleIdx="0" presStyleCnt="4"/>
      <dgm:spPr/>
    </dgm:pt>
    <dgm:pt modelId="{EC26AA07-4C7F-0540-938B-592D0B7A0D4E}" type="pres">
      <dgm:prSet presAssocID="{CEDDC40E-490C-BF4C-8939-E2BE3F0F985C}" presName="connectorText" presStyleLbl="sibTrans2D1" presStyleIdx="0" presStyleCnt="4"/>
      <dgm:spPr/>
    </dgm:pt>
    <dgm:pt modelId="{94A0EDE2-CF9A-AA41-B511-FB7CEC6A4473}" type="pres">
      <dgm:prSet presAssocID="{DED9909D-6874-314E-9BDF-85C609E208B0}" presName="node" presStyleLbl="node1" presStyleIdx="0" presStyleCnt="4" custScaleX="184939" custScaleY="79470">
        <dgm:presLayoutVars>
          <dgm:bulletEnabled val="1"/>
        </dgm:presLayoutVars>
      </dgm:prSet>
      <dgm:spPr/>
    </dgm:pt>
    <dgm:pt modelId="{78C869E2-5716-C54F-A0CD-8DA65E7B6735}" type="pres">
      <dgm:prSet presAssocID="{71614D23-95A5-2644-AE14-72F32AE83B56}" presName="parTrans" presStyleLbl="sibTrans2D1" presStyleIdx="1" presStyleCnt="4"/>
      <dgm:spPr/>
    </dgm:pt>
    <dgm:pt modelId="{10DFD64B-CA1F-6746-80D5-F7CC578514F6}" type="pres">
      <dgm:prSet presAssocID="{71614D23-95A5-2644-AE14-72F32AE83B56}" presName="connectorText" presStyleLbl="sibTrans2D1" presStyleIdx="1" presStyleCnt="4"/>
      <dgm:spPr/>
    </dgm:pt>
    <dgm:pt modelId="{98E3F9A6-93FA-594B-914D-3E4E9803C159}" type="pres">
      <dgm:prSet presAssocID="{75FC39A7-C5E9-FB4A-8356-BB7DD33783EB}" presName="node" presStyleLbl="node1" presStyleIdx="1" presStyleCnt="4" custScaleX="190619" custScaleY="91472" custRadScaleRad="155299" custRadScaleInc="4706">
        <dgm:presLayoutVars>
          <dgm:bulletEnabled val="1"/>
        </dgm:presLayoutVars>
      </dgm:prSet>
      <dgm:spPr/>
    </dgm:pt>
    <dgm:pt modelId="{B00097AA-0D11-3744-837E-2A4BD7E1AE2C}" type="pres">
      <dgm:prSet presAssocID="{7B2CD1D0-052B-2E41-8236-BCB748CF31F3}" presName="parTrans" presStyleLbl="sibTrans2D1" presStyleIdx="2" presStyleCnt="4"/>
      <dgm:spPr/>
    </dgm:pt>
    <dgm:pt modelId="{9910B2A2-432C-F346-9F35-24EAA510E33B}" type="pres">
      <dgm:prSet presAssocID="{7B2CD1D0-052B-2E41-8236-BCB748CF31F3}" presName="connectorText" presStyleLbl="sibTrans2D1" presStyleIdx="2" presStyleCnt="4"/>
      <dgm:spPr/>
    </dgm:pt>
    <dgm:pt modelId="{E053FDC1-8DD5-FE46-85F3-70CD9C51A43D}" type="pres">
      <dgm:prSet presAssocID="{9164AAD0-DB18-1F4D-81D7-92AE351AD6C3}" presName="node" presStyleLbl="node1" presStyleIdx="2" presStyleCnt="4" custScaleX="190619" custScaleY="91472" custRadScaleRad="105409" custRadScaleInc="-3324">
        <dgm:presLayoutVars>
          <dgm:bulletEnabled val="1"/>
        </dgm:presLayoutVars>
      </dgm:prSet>
      <dgm:spPr/>
    </dgm:pt>
    <dgm:pt modelId="{D2B40EA2-B5C2-574D-9DEE-2A594411A9EF}" type="pres">
      <dgm:prSet presAssocID="{A2354D8C-3CC6-7141-AA5F-0DA9462F6A45}" presName="parTrans" presStyleLbl="sibTrans2D1" presStyleIdx="3" presStyleCnt="4"/>
      <dgm:spPr/>
    </dgm:pt>
    <dgm:pt modelId="{66C0BE64-3ADA-1146-93B3-1E4818419B56}" type="pres">
      <dgm:prSet presAssocID="{A2354D8C-3CC6-7141-AA5F-0DA9462F6A45}" presName="connectorText" presStyleLbl="sibTrans2D1" presStyleIdx="3" presStyleCnt="4"/>
      <dgm:spPr/>
    </dgm:pt>
    <dgm:pt modelId="{7555437B-6055-C24A-A7FA-31EB6783491D}" type="pres">
      <dgm:prSet presAssocID="{A3F9548B-F00F-0F45-A62C-BFE9F491B476}" presName="node" presStyleLbl="node1" presStyleIdx="3" presStyleCnt="4" custScaleX="190619" custScaleY="91472" custRadScaleRad="159746" custRadScaleInc="-4575">
        <dgm:presLayoutVars>
          <dgm:bulletEnabled val="1"/>
        </dgm:presLayoutVars>
      </dgm:prSet>
      <dgm:spPr/>
    </dgm:pt>
  </dgm:ptLst>
  <dgm:cxnLst>
    <dgm:cxn modelId="{D2136A02-C943-4E40-A117-F66DC453DF3A}" srcId="{FADB6128-1DB5-684A-A216-55E6F9CAC0AC}" destId="{9164AAD0-DB18-1F4D-81D7-92AE351AD6C3}" srcOrd="2" destOrd="0" parTransId="{7B2CD1D0-052B-2E41-8236-BCB748CF31F3}" sibTransId="{723EC363-8ECE-1B40-8EC8-5D07C5127682}"/>
    <dgm:cxn modelId="{94FE250E-6103-D444-BE93-BA95DDD4A2C6}" type="presOf" srcId="{75FC39A7-C5E9-FB4A-8356-BB7DD33783EB}" destId="{98E3F9A6-93FA-594B-914D-3E4E9803C159}" srcOrd="0" destOrd="0" presId="urn:microsoft.com/office/officeart/2005/8/layout/radial5"/>
    <dgm:cxn modelId="{3BC1BF18-C9A1-E046-B392-102C7956FEA3}" type="presOf" srcId="{A2354D8C-3CC6-7141-AA5F-0DA9462F6A45}" destId="{D2B40EA2-B5C2-574D-9DEE-2A594411A9EF}" srcOrd="0" destOrd="0" presId="urn:microsoft.com/office/officeart/2005/8/layout/radial5"/>
    <dgm:cxn modelId="{7CA6511D-C953-F346-8EE3-3A986EF45EC9}" type="presOf" srcId="{A2354D8C-3CC6-7141-AA5F-0DA9462F6A45}" destId="{66C0BE64-3ADA-1146-93B3-1E4818419B56}" srcOrd="1" destOrd="0" presId="urn:microsoft.com/office/officeart/2005/8/layout/radial5"/>
    <dgm:cxn modelId="{10A6B62D-8CEF-2444-B313-4A859A3DA352}" type="presOf" srcId="{71614D23-95A5-2644-AE14-72F32AE83B56}" destId="{10DFD64B-CA1F-6746-80D5-F7CC578514F6}" srcOrd="1" destOrd="0" presId="urn:microsoft.com/office/officeart/2005/8/layout/radial5"/>
    <dgm:cxn modelId="{DD811E3D-1983-1D40-AA4A-2576654C11CD}" type="presOf" srcId="{9164AAD0-DB18-1F4D-81D7-92AE351AD6C3}" destId="{E053FDC1-8DD5-FE46-85F3-70CD9C51A43D}" srcOrd="0" destOrd="0" presId="urn:microsoft.com/office/officeart/2005/8/layout/radial5"/>
    <dgm:cxn modelId="{9D1E6B48-59F2-F64F-8DA2-A487E6612A73}" type="presOf" srcId="{FADB6128-1DB5-684A-A216-55E6F9CAC0AC}" destId="{8C46F6B4-1495-9B47-81BF-D83BEF30753F}" srcOrd="0" destOrd="0" presId="urn:microsoft.com/office/officeart/2005/8/layout/radial5"/>
    <dgm:cxn modelId="{31939648-23CD-1144-81A9-5C786AED62D1}" type="presOf" srcId="{71614D23-95A5-2644-AE14-72F32AE83B56}" destId="{78C869E2-5716-C54F-A0CD-8DA65E7B6735}" srcOrd="0" destOrd="0" presId="urn:microsoft.com/office/officeart/2005/8/layout/radial5"/>
    <dgm:cxn modelId="{EF946A51-2936-3841-9BC2-4793825F311A}" type="presOf" srcId="{A3F9548B-F00F-0F45-A62C-BFE9F491B476}" destId="{7555437B-6055-C24A-A7FA-31EB6783491D}" srcOrd="0" destOrd="0" presId="urn:microsoft.com/office/officeart/2005/8/layout/radial5"/>
    <dgm:cxn modelId="{273C088D-F267-D84C-8465-BA1B51462446}" type="presOf" srcId="{7B2CD1D0-052B-2E41-8236-BCB748CF31F3}" destId="{B00097AA-0D11-3744-837E-2A4BD7E1AE2C}" srcOrd="0" destOrd="0" presId="urn:microsoft.com/office/officeart/2005/8/layout/radial5"/>
    <dgm:cxn modelId="{47E8BF91-AFD5-B54E-A636-7A0C7B614025}" type="presOf" srcId="{7B2CD1D0-052B-2E41-8236-BCB748CF31F3}" destId="{9910B2A2-432C-F346-9F35-24EAA510E33B}" srcOrd="1" destOrd="0" presId="urn:microsoft.com/office/officeart/2005/8/layout/radial5"/>
    <dgm:cxn modelId="{F7B809AE-9844-2D4C-99C1-5AC5F52E8B2A}" type="presOf" srcId="{CEDDC40E-490C-BF4C-8939-E2BE3F0F985C}" destId="{7E56BEF2-383B-CF4B-96C3-F59D231C965B}" srcOrd="0" destOrd="0" presId="urn:microsoft.com/office/officeart/2005/8/layout/radial5"/>
    <dgm:cxn modelId="{7E5698B2-1AE9-7A46-AB23-AAB40199BE68}" srcId="{619666A8-2958-BF48-A17D-9D85B1814E61}" destId="{FADB6128-1DB5-684A-A216-55E6F9CAC0AC}" srcOrd="0" destOrd="0" parTransId="{10A2B669-11DF-6146-82E6-0E7284DD57E2}" sibTransId="{0C36C70D-1A5A-7741-8CD5-15A8CCCC217A}"/>
    <dgm:cxn modelId="{1A1EE2D1-32F4-214A-AA4C-F31547144773}" srcId="{FADB6128-1DB5-684A-A216-55E6F9CAC0AC}" destId="{DED9909D-6874-314E-9BDF-85C609E208B0}" srcOrd="0" destOrd="0" parTransId="{CEDDC40E-490C-BF4C-8939-E2BE3F0F985C}" sibTransId="{91C570F1-1E5F-ED42-A0B3-0302E5B189DA}"/>
    <dgm:cxn modelId="{F91325D4-4688-484A-8AF9-2D1B9672E370}" type="presOf" srcId="{DED9909D-6874-314E-9BDF-85C609E208B0}" destId="{94A0EDE2-CF9A-AA41-B511-FB7CEC6A4473}" srcOrd="0" destOrd="0" presId="urn:microsoft.com/office/officeart/2005/8/layout/radial5"/>
    <dgm:cxn modelId="{F8CF16E2-CDE8-BC4D-A080-8BCA1B4B8464}" type="presOf" srcId="{619666A8-2958-BF48-A17D-9D85B1814E61}" destId="{20CC14D1-2385-EF42-A212-806361FE11A4}" srcOrd="0" destOrd="0" presId="urn:microsoft.com/office/officeart/2005/8/layout/radial5"/>
    <dgm:cxn modelId="{9808B5EC-ECBF-F442-BA9F-FB1EAA4ED894}" srcId="{FADB6128-1DB5-684A-A216-55E6F9CAC0AC}" destId="{A3F9548B-F00F-0F45-A62C-BFE9F491B476}" srcOrd="3" destOrd="0" parTransId="{A2354D8C-3CC6-7141-AA5F-0DA9462F6A45}" sibTransId="{C78E890C-1DDB-E241-8D78-4C505976F94A}"/>
    <dgm:cxn modelId="{460558EF-2AF0-2447-823F-42B772649510}" srcId="{FADB6128-1DB5-684A-A216-55E6F9CAC0AC}" destId="{75FC39A7-C5E9-FB4A-8356-BB7DD33783EB}" srcOrd="1" destOrd="0" parTransId="{71614D23-95A5-2644-AE14-72F32AE83B56}" sibTransId="{DA67FA92-C335-0642-BB19-58D7A0F8793B}"/>
    <dgm:cxn modelId="{F97106FD-E15A-1949-9756-DD7A01B5B715}" type="presOf" srcId="{CEDDC40E-490C-BF4C-8939-E2BE3F0F985C}" destId="{EC26AA07-4C7F-0540-938B-592D0B7A0D4E}" srcOrd="1" destOrd="0" presId="urn:microsoft.com/office/officeart/2005/8/layout/radial5"/>
    <dgm:cxn modelId="{244A4DBE-2303-734E-AAA0-B3260B2F7136}" type="presParOf" srcId="{20CC14D1-2385-EF42-A212-806361FE11A4}" destId="{8C46F6B4-1495-9B47-81BF-D83BEF30753F}" srcOrd="0" destOrd="0" presId="urn:microsoft.com/office/officeart/2005/8/layout/radial5"/>
    <dgm:cxn modelId="{12604BB5-E232-C546-B530-8DAD387C0C8D}" type="presParOf" srcId="{20CC14D1-2385-EF42-A212-806361FE11A4}" destId="{7E56BEF2-383B-CF4B-96C3-F59D231C965B}" srcOrd="1" destOrd="0" presId="urn:microsoft.com/office/officeart/2005/8/layout/radial5"/>
    <dgm:cxn modelId="{6E398051-B724-EE4F-B10D-22369EE34786}" type="presParOf" srcId="{7E56BEF2-383B-CF4B-96C3-F59D231C965B}" destId="{EC26AA07-4C7F-0540-938B-592D0B7A0D4E}" srcOrd="0" destOrd="0" presId="urn:microsoft.com/office/officeart/2005/8/layout/radial5"/>
    <dgm:cxn modelId="{179FABA9-2C0D-694F-941A-740AE228185A}" type="presParOf" srcId="{20CC14D1-2385-EF42-A212-806361FE11A4}" destId="{94A0EDE2-CF9A-AA41-B511-FB7CEC6A4473}" srcOrd="2" destOrd="0" presId="urn:microsoft.com/office/officeart/2005/8/layout/radial5"/>
    <dgm:cxn modelId="{E8360D6E-4E29-114C-80A8-3FE1292DC068}" type="presParOf" srcId="{20CC14D1-2385-EF42-A212-806361FE11A4}" destId="{78C869E2-5716-C54F-A0CD-8DA65E7B6735}" srcOrd="3" destOrd="0" presId="urn:microsoft.com/office/officeart/2005/8/layout/radial5"/>
    <dgm:cxn modelId="{DEC8D91F-A5BC-804C-9395-6C25E3678B80}" type="presParOf" srcId="{78C869E2-5716-C54F-A0CD-8DA65E7B6735}" destId="{10DFD64B-CA1F-6746-80D5-F7CC578514F6}" srcOrd="0" destOrd="0" presId="urn:microsoft.com/office/officeart/2005/8/layout/radial5"/>
    <dgm:cxn modelId="{D9ACC23A-560B-5F48-92E4-A4BE058D7ABD}" type="presParOf" srcId="{20CC14D1-2385-EF42-A212-806361FE11A4}" destId="{98E3F9A6-93FA-594B-914D-3E4E9803C159}" srcOrd="4" destOrd="0" presId="urn:microsoft.com/office/officeart/2005/8/layout/radial5"/>
    <dgm:cxn modelId="{C384CE65-1A38-354B-B75B-374B765F5F77}" type="presParOf" srcId="{20CC14D1-2385-EF42-A212-806361FE11A4}" destId="{B00097AA-0D11-3744-837E-2A4BD7E1AE2C}" srcOrd="5" destOrd="0" presId="urn:microsoft.com/office/officeart/2005/8/layout/radial5"/>
    <dgm:cxn modelId="{03AA4A05-E08C-F14C-80E7-3EFA76DAF187}" type="presParOf" srcId="{B00097AA-0D11-3744-837E-2A4BD7E1AE2C}" destId="{9910B2A2-432C-F346-9F35-24EAA510E33B}" srcOrd="0" destOrd="0" presId="urn:microsoft.com/office/officeart/2005/8/layout/radial5"/>
    <dgm:cxn modelId="{FE5E658F-764D-8A49-A560-83C0CF2EFA48}" type="presParOf" srcId="{20CC14D1-2385-EF42-A212-806361FE11A4}" destId="{E053FDC1-8DD5-FE46-85F3-70CD9C51A43D}" srcOrd="6" destOrd="0" presId="urn:microsoft.com/office/officeart/2005/8/layout/radial5"/>
    <dgm:cxn modelId="{2E885900-0778-EE43-B15D-47211CFB920F}" type="presParOf" srcId="{20CC14D1-2385-EF42-A212-806361FE11A4}" destId="{D2B40EA2-B5C2-574D-9DEE-2A594411A9EF}" srcOrd="7" destOrd="0" presId="urn:microsoft.com/office/officeart/2005/8/layout/radial5"/>
    <dgm:cxn modelId="{A530DB8B-2696-6D4A-A5E6-BE518A4D3DA7}" type="presParOf" srcId="{D2B40EA2-B5C2-574D-9DEE-2A594411A9EF}" destId="{66C0BE64-3ADA-1146-93B3-1E4818419B56}" srcOrd="0" destOrd="0" presId="urn:microsoft.com/office/officeart/2005/8/layout/radial5"/>
    <dgm:cxn modelId="{E6F8DB3E-64F6-D346-B481-953C6961F471}" type="presParOf" srcId="{20CC14D1-2385-EF42-A212-806361FE11A4}" destId="{7555437B-6055-C24A-A7FA-31EB6783491D}"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E7D032-EDEE-C243-92CA-B07E218782E1}">
      <dsp:nvSpPr>
        <dsp:cNvPr id="0" name=""/>
        <dsp:cNvSpPr/>
      </dsp:nvSpPr>
      <dsp:spPr>
        <a:xfrm>
          <a:off x="3011265" y="2353475"/>
          <a:ext cx="1976160" cy="197616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Sleep in YWBC</a:t>
          </a:r>
        </a:p>
      </dsp:txBody>
      <dsp:txXfrm>
        <a:off x="3300667" y="2642877"/>
        <a:ext cx="1397356" cy="1397356"/>
      </dsp:txXfrm>
    </dsp:sp>
    <dsp:sp modelId="{C7F8BAB0-D584-9D44-88C3-8CE593C14823}">
      <dsp:nvSpPr>
        <dsp:cNvPr id="0" name=""/>
        <dsp:cNvSpPr/>
      </dsp:nvSpPr>
      <dsp:spPr>
        <a:xfrm rot="12369144">
          <a:off x="1256833" y="2168392"/>
          <a:ext cx="1853630" cy="563205"/>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9E62794B-7C1B-D146-AC6E-868A859C36D2}">
      <dsp:nvSpPr>
        <dsp:cNvPr id="0" name=""/>
        <dsp:cNvSpPr/>
      </dsp:nvSpPr>
      <dsp:spPr>
        <a:xfrm>
          <a:off x="413040" y="1290550"/>
          <a:ext cx="1877352" cy="1501882"/>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kern="1200" dirty="0"/>
            <a:t>Physical Responses</a:t>
          </a:r>
        </a:p>
      </dsp:txBody>
      <dsp:txXfrm>
        <a:off x="457029" y="1334539"/>
        <a:ext cx="1789374" cy="1413904"/>
      </dsp:txXfrm>
    </dsp:sp>
    <dsp:sp modelId="{84827539-F1EC-0F41-9C14-4D176F47FB1D}">
      <dsp:nvSpPr>
        <dsp:cNvPr id="0" name=""/>
        <dsp:cNvSpPr/>
      </dsp:nvSpPr>
      <dsp:spPr>
        <a:xfrm rot="16225890">
          <a:off x="3255921" y="1226548"/>
          <a:ext cx="1514464" cy="563205"/>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11256C8D-0FD7-DA4A-A896-496BB79369CD}">
      <dsp:nvSpPr>
        <dsp:cNvPr id="0" name=""/>
        <dsp:cNvSpPr/>
      </dsp:nvSpPr>
      <dsp:spPr>
        <a:xfrm>
          <a:off x="3080179" y="0"/>
          <a:ext cx="1877352" cy="1501882"/>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kern="1200" dirty="0"/>
            <a:t>Breast Cancer Diagnosis and Treatment </a:t>
          </a:r>
        </a:p>
      </dsp:txBody>
      <dsp:txXfrm>
        <a:off x="3124168" y="43989"/>
        <a:ext cx="1789374" cy="1413904"/>
      </dsp:txXfrm>
    </dsp:sp>
    <dsp:sp modelId="{14BC09C6-83A6-BC47-AA4A-61F576B11245}">
      <dsp:nvSpPr>
        <dsp:cNvPr id="0" name=""/>
        <dsp:cNvSpPr/>
      </dsp:nvSpPr>
      <dsp:spPr>
        <a:xfrm rot="20140620">
          <a:off x="4916555" y="2205768"/>
          <a:ext cx="1945149" cy="563205"/>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B6241939-9CEF-4846-A327-1E89D5897978}">
      <dsp:nvSpPr>
        <dsp:cNvPr id="0" name=""/>
        <dsp:cNvSpPr/>
      </dsp:nvSpPr>
      <dsp:spPr>
        <a:xfrm>
          <a:off x="5836700" y="1335846"/>
          <a:ext cx="1877352" cy="1501882"/>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3815" tIns="43815" rIns="43815" bIns="43815" numCol="1" spcCol="1270" anchor="ctr" anchorCtr="0">
          <a:noAutofit/>
        </a:bodyPr>
        <a:lstStyle/>
        <a:p>
          <a:pPr marL="0" lvl="0" indent="0" algn="ctr" defTabSz="1022350">
            <a:lnSpc>
              <a:spcPct val="90000"/>
            </a:lnSpc>
            <a:spcBef>
              <a:spcPct val="0"/>
            </a:spcBef>
            <a:spcAft>
              <a:spcPct val="35000"/>
            </a:spcAft>
            <a:buNone/>
          </a:pPr>
          <a:r>
            <a:rPr lang="en-US" sz="2300" kern="1200" dirty="0"/>
            <a:t>Psychological Responses </a:t>
          </a:r>
        </a:p>
      </dsp:txBody>
      <dsp:txXfrm>
        <a:off x="5880689" y="1379835"/>
        <a:ext cx="1789374" cy="14139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A940E-8388-D545-AB00-EBD7C7AE1B98}">
      <dsp:nvSpPr>
        <dsp:cNvPr id="0" name=""/>
        <dsp:cNvSpPr/>
      </dsp:nvSpPr>
      <dsp:spPr>
        <a:xfrm>
          <a:off x="0" y="848071"/>
          <a:ext cx="5462697" cy="3414186"/>
        </a:xfrm>
        <a:prstGeom prst="swooshArrow">
          <a:avLst>
            <a:gd name="adj1" fmla="val 25000"/>
            <a:gd name="adj2" fmla="val 2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D2BA56-4A12-7C48-8BE5-2A237BBAB31D}">
      <dsp:nvSpPr>
        <dsp:cNvPr id="0" name=""/>
        <dsp:cNvSpPr/>
      </dsp:nvSpPr>
      <dsp:spPr>
        <a:xfrm>
          <a:off x="693762" y="3204713"/>
          <a:ext cx="142030" cy="142030"/>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866A65B-FEA5-364A-9740-5D5952356F3D}">
      <dsp:nvSpPr>
        <dsp:cNvPr id="0" name=""/>
        <dsp:cNvSpPr/>
      </dsp:nvSpPr>
      <dsp:spPr>
        <a:xfrm>
          <a:off x="761735" y="3317288"/>
          <a:ext cx="1666819" cy="986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59" tIns="0" rIns="0" bIns="0" numCol="1" spcCol="1270" anchor="t" anchorCtr="0">
          <a:noAutofit/>
        </a:bodyPr>
        <a:lstStyle/>
        <a:p>
          <a:pPr marL="0" lvl="0" indent="0" algn="l" defTabSz="1066800">
            <a:lnSpc>
              <a:spcPct val="90000"/>
            </a:lnSpc>
            <a:spcBef>
              <a:spcPct val="0"/>
            </a:spcBef>
            <a:spcAft>
              <a:spcPct val="35000"/>
            </a:spcAft>
            <a:buNone/>
          </a:pPr>
          <a:r>
            <a:rPr lang="en-US" sz="2400" b="1" kern="1200" dirty="0">
              <a:solidFill>
                <a:srgbClr val="034DC8"/>
              </a:solidFill>
              <a:latin typeface="Calibri" panose="020F0502020204030204" pitchFamily="34" charset="0"/>
              <a:cs typeface="Calibri" panose="020F0502020204030204" pitchFamily="34" charset="0"/>
            </a:rPr>
            <a:t>Diagnosis</a:t>
          </a:r>
        </a:p>
      </dsp:txBody>
      <dsp:txXfrm>
        <a:off x="761735" y="3317288"/>
        <a:ext cx="1666819" cy="986699"/>
      </dsp:txXfrm>
    </dsp:sp>
    <dsp:sp modelId="{5F20A066-7406-5746-99B3-3BA3FD8A825C}">
      <dsp:nvSpPr>
        <dsp:cNvPr id="0" name=""/>
        <dsp:cNvSpPr/>
      </dsp:nvSpPr>
      <dsp:spPr>
        <a:xfrm>
          <a:off x="1947451" y="2276737"/>
          <a:ext cx="256746" cy="256746"/>
        </a:xfrm>
        <a:prstGeom prst="ellipse">
          <a:avLst/>
        </a:prstGeom>
        <a:solidFill>
          <a:schemeClr val="accent2">
            <a:hueOff val="3183231"/>
            <a:satOff val="5400"/>
            <a:lumOff val="-1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0AABEB4-3C87-E747-871A-9EB702A2082C}">
      <dsp:nvSpPr>
        <dsp:cNvPr id="0" name=""/>
        <dsp:cNvSpPr/>
      </dsp:nvSpPr>
      <dsp:spPr>
        <a:xfrm>
          <a:off x="1991184" y="2498738"/>
          <a:ext cx="1674600" cy="1857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045" tIns="0" rIns="0" bIns="0" numCol="1" spcCol="1270" anchor="t" anchorCtr="0">
          <a:noAutofit/>
        </a:bodyPr>
        <a:lstStyle/>
        <a:p>
          <a:pPr marL="0" lvl="0" indent="0" algn="l" defTabSz="1066800">
            <a:lnSpc>
              <a:spcPct val="90000"/>
            </a:lnSpc>
            <a:spcBef>
              <a:spcPct val="0"/>
            </a:spcBef>
            <a:spcAft>
              <a:spcPct val="35000"/>
            </a:spcAft>
            <a:buNone/>
          </a:pPr>
          <a:r>
            <a:rPr lang="en-US" sz="2400" b="1" kern="1200" dirty="0">
              <a:solidFill>
                <a:srgbClr val="034DC8"/>
              </a:solidFill>
              <a:latin typeface="Calibri" panose="020F0502020204030204" pitchFamily="34" charset="0"/>
              <a:cs typeface="Calibri" panose="020F0502020204030204" pitchFamily="34" charset="0"/>
            </a:rPr>
            <a:t>Treatment</a:t>
          </a:r>
          <a:endParaRPr lang="en-US" sz="1800" b="1" kern="1200" dirty="0">
            <a:solidFill>
              <a:srgbClr val="034DC8"/>
            </a:solidFill>
            <a:latin typeface="Calibri" panose="020F0502020204030204" pitchFamily="34" charset="0"/>
            <a:cs typeface="Calibri" panose="020F0502020204030204" pitchFamily="34" charset="0"/>
          </a:endParaRPr>
        </a:p>
      </dsp:txBody>
      <dsp:txXfrm>
        <a:off x="1991184" y="2498738"/>
        <a:ext cx="1674600" cy="1857317"/>
      </dsp:txXfrm>
    </dsp:sp>
    <dsp:sp modelId="{6A53684E-186E-6749-9974-1D6935DF5FD9}">
      <dsp:nvSpPr>
        <dsp:cNvPr id="0" name=""/>
        <dsp:cNvSpPr/>
      </dsp:nvSpPr>
      <dsp:spPr>
        <a:xfrm>
          <a:off x="3455156" y="1712030"/>
          <a:ext cx="355075" cy="355075"/>
        </a:xfrm>
        <a:prstGeom prst="ellipse">
          <a:avLst/>
        </a:prstGeom>
        <a:solidFill>
          <a:schemeClr val="accent2">
            <a:hueOff val="6366461"/>
            <a:satOff val="10800"/>
            <a:lumOff val="-39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484E3FE-18CA-0F4C-8697-3DC148A76C96}">
      <dsp:nvSpPr>
        <dsp:cNvPr id="0" name=""/>
        <dsp:cNvSpPr/>
      </dsp:nvSpPr>
      <dsp:spPr>
        <a:xfrm>
          <a:off x="3405126" y="2019079"/>
          <a:ext cx="2057571" cy="2372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147" tIns="0" rIns="0" bIns="0" numCol="1" spcCol="1270" anchor="t" anchorCtr="0">
          <a:noAutofit/>
        </a:bodyPr>
        <a:lstStyle/>
        <a:p>
          <a:pPr marL="0" lvl="0" indent="0" algn="l" defTabSz="1066800">
            <a:lnSpc>
              <a:spcPct val="100000"/>
            </a:lnSpc>
            <a:spcBef>
              <a:spcPct val="0"/>
            </a:spcBef>
            <a:spcAft>
              <a:spcPct val="35000"/>
            </a:spcAft>
            <a:buNone/>
          </a:pPr>
          <a:r>
            <a:rPr lang="en-US" sz="2400" b="1" kern="1200" dirty="0">
              <a:solidFill>
                <a:srgbClr val="034DC8"/>
              </a:solidFill>
              <a:latin typeface="Calibri" panose="020F0502020204030204" pitchFamily="34" charset="0"/>
              <a:cs typeface="Calibri" panose="020F0502020204030204" pitchFamily="34" charset="0"/>
            </a:rPr>
            <a:t>Post-treatment</a:t>
          </a:r>
          <a:endParaRPr lang="en-US" sz="1800" b="1" kern="1200" dirty="0">
            <a:solidFill>
              <a:srgbClr val="034DC8"/>
            </a:solidFill>
            <a:latin typeface="Calibri" panose="020F0502020204030204" pitchFamily="34" charset="0"/>
            <a:cs typeface="Calibri" panose="020F0502020204030204" pitchFamily="34" charset="0"/>
          </a:endParaRPr>
        </a:p>
      </dsp:txBody>
      <dsp:txXfrm>
        <a:off x="3405126" y="2019079"/>
        <a:ext cx="2057571" cy="23728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1D094B-6C48-4195-8470-8CDEBDEA12B1}">
      <dsp:nvSpPr>
        <dsp:cNvPr id="0" name=""/>
        <dsp:cNvSpPr/>
      </dsp:nvSpPr>
      <dsp:spPr>
        <a:xfrm>
          <a:off x="1187002" y="0"/>
          <a:ext cx="8589795" cy="91574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US" sz="4800" b="0" kern="1200" dirty="0">
              <a:latin typeface="Calibri" panose="020F0502020204030204" pitchFamily="34" charset="0"/>
              <a:cs typeface="Calibri" panose="020F0502020204030204" pitchFamily="34" charset="0"/>
            </a:rPr>
            <a:t>Sleep Disturbance Factors </a:t>
          </a:r>
          <a:r>
            <a:rPr lang="en-US" sz="4000" b="0" kern="1200" baseline="30000" dirty="0">
              <a:latin typeface="Calibri" panose="020F0502020204030204" pitchFamily="34" charset="0"/>
              <a:cs typeface="Calibri" panose="020F0502020204030204" pitchFamily="34" charset="0"/>
            </a:rPr>
            <a:t>10, 11, 13   </a:t>
          </a:r>
        </a:p>
      </dsp:txBody>
      <dsp:txXfrm>
        <a:off x="1213823" y="26821"/>
        <a:ext cx="8536153" cy="862106"/>
      </dsp:txXfrm>
    </dsp:sp>
    <dsp:sp modelId="{BB03A145-677C-4B87-9416-073AB814B072}">
      <dsp:nvSpPr>
        <dsp:cNvPr id="0" name=""/>
        <dsp:cNvSpPr/>
      </dsp:nvSpPr>
      <dsp:spPr>
        <a:xfrm>
          <a:off x="2875" y="1372882"/>
          <a:ext cx="1369136" cy="39749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US" sz="2000" b="1" kern="1200" dirty="0">
              <a:latin typeface="Calibri" panose="020F0502020204030204" pitchFamily="34" charset="0"/>
              <a:cs typeface="Calibri" panose="020F0502020204030204" pitchFamily="34" charset="0"/>
            </a:rPr>
            <a:t>Greater fatigue, depressive symptoms</a:t>
          </a:r>
        </a:p>
      </dsp:txBody>
      <dsp:txXfrm>
        <a:off x="42976" y="1412983"/>
        <a:ext cx="1288934" cy="3894747"/>
      </dsp:txXfrm>
    </dsp:sp>
    <dsp:sp modelId="{A7999689-8DF4-4F4A-9473-3FF53DE968EE}">
      <dsp:nvSpPr>
        <dsp:cNvPr id="0" name=""/>
        <dsp:cNvSpPr/>
      </dsp:nvSpPr>
      <dsp:spPr>
        <a:xfrm>
          <a:off x="1487019" y="1372882"/>
          <a:ext cx="1634489" cy="39749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US" sz="2000" b="1" kern="1200" dirty="0">
              <a:latin typeface="Calibri" panose="020F0502020204030204" pitchFamily="34" charset="0"/>
              <a:cs typeface="Calibri" panose="020F0502020204030204" pitchFamily="34" charset="0"/>
            </a:rPr>
            <a:t>High prior level of sleep disturbance</a:t>
          </a:r>
        </a:p>
      </dsp:txBody>
      <dsp:txXfrm>
        <a:off x="1534892" y="1420755"/>
        <a:ext cx="1538743" cy="3879203"/>
      </dsp:txXfrm>
    </dsp:sp>
    <dsp:sp modelId="{E82B8B69-0751-4DDB-8B2F-CE09B042BC17}">
      <dsp:nvSpPr>
        <dsp:cNvPr id="0" name=""/>
        <dsp:cNvSpPr/>
      </dsp:nvSpPr>
      <dsp:spPr>
        <a:xfrm>
          <a:off x="3236515" y="1372882"/>
          <a:ext cx="1577847" cy="39749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US" sz="2000" b="1" kern="1200" dirty="0">
              <a:latin typeface="Calibri" panose="020F0502020204030204" pitchFamily="34" charset="0"/>
              <a:cs typeface="Calibri" panose="020F0502020204030204" pitchFamily="34" charset="0"/>
            </a:rPr>
            <a:t>Poorly </a:t>
          </a:r>
          <a:r>
            <a:rPr lang="en-US" sz="2000" b="1" kern="1200" dirty="0" err="1">
              <a:latin typeface="Calibri" panose="020F0502020204030204" pitchFamily="34" charset="0"/>
              <a:cs typeface="Calibri" panose="020F0502020204030204" pitchFamily="34" charset="0"/>
            </a:rPr>
            <a:t>differenti-ated</a:t>
          </a:r>
          <a:r>
            <a:rPr lang="en-US" sz="2000" b="1" kern="1200" dirty="0">
              <a:latin typeface="Calibri" panose="020F0502020204030204" pitchFamily="34" charset="0"/>
              <a:cs typeface="Calibri" panose="020F0502020204030204" pitchFamily="34" charset="0"/>
            </a:rPr>
            <a:t> tumor</a:t>
          </a:r>
        </a:p>
      </dsp:txBody>
      <dsp:txXfrm>
        <a:off x="3282729" y="1419096"/>
        <a:ext cx="1485419" cy="3882521"/>
      </dsp:txXfrm>
    </dsp:sp>
    <dsp:sp modelId="{C2FADBAD-4596-45C1-8FDE-3E8D01274188}">
      <dsp:nvSpPr>
        <dsp:cNvPr id="0" name=""/>
        <dsp:cNvSpPr/>
      </dsp:nvSpPr>
      <dsp:spPr>
        <a:xfrm>
          <a:off x="4929371" y="1372882"/>
          <a:ext cx="1369136" cy="39749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US" sz="2000" b="1" kern="1200" dirty="0">
              <a:latin typeface="Calibri" panose="020F0502020204030204" pitchFamily="34" charset="0"/>
              <a:cs typeface="Calibri" panose="020F0502020204030204" pitchFamily="34" charset="0"/>
            </a:rPr>
            <a:t>Not fully employed </a:t>
          </a:r>
        </a:p>
      </dsp:txBody>
      <dsp:txXfrm>
        <a:off x="4969472" y="1412983"/>
        <a:ext cx="1288934" cy="3894747"/>
      </dsp:txXfrm>
    </dsp:sp>
    <dsp:sp modelId="{BCC75293-F833-42DA-B067-103F7271037A}">
      <dsp:nvSpPr>
        <dsp:cNvPr id="0" name=""/>
        <dsp:cNvSpPr/>
      </dsp:nvSpPr>
      <dsp:spPr>
        <a:xfrm>
          <a:off x="6413515" y="1372882"/>
          <a:ext cx="1369136" cy="39749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US" sz="2000" b="1" kern="1200" dirty="0">
              <a:latin typeface="Calibri" panose="020F0502020204030204" pitchFamily="34" charset="0"/>
              <a:cs typeface="Calibri" panose="020F0502020204030204" pitchFamily="34" charset="0"/>
            </a:rPr>
            <a:t>Less religious </a:t>
          </a:r>
        </a:p>
      </dsp:txBody>
      <dsp:txXfrm>
        <a:off x="6453616" y="1412983"/>
        <a:ext cx="1288934" cy="3894747"/>
      </dsp:txXfrm>
    </dsp:sp>
    <dsp:sp modelId="{52DFC755-FD94-48B2-9B5A-B8A071E4CBC6}">
      <dsp:nvSpPr>
        <dsp:cNvPr id="0" name=""/>
        <dsp:cNvSpPr/>
      </dsp:nvSpPr>
      <dsp:spPr>
        <a:xfrm>
          <a:off x="7897659" y="1372882"/>
          <a:ext cx="1579121" cy="39749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US" sz="2000" b="1" kern="1200" dirty="0">
              <a:latin typeface="Calibri" panose="020F0502020204030204" pitchFamily="34" charset="0"/>
              <a:cs typeface="Calibri" panose="020F0502020204030204" pitchFamily="34" charset="0"/>
            </a:rPr>
            <a:t>Experience of treatment-induced menopause</a:t>
          </a:r>
        </a:p>
      </dsp:txBody>
      <dsp:txXfrm>
        <a:off x="7943910" y="1419133"/>
        <a:ext cx="1486619" cy="3882447"/>
      </dsp:txXfrm>
    </dsp:sp>
    <dsp:sp modelId="{F97B3D3A-A111-4C2A-AD47-FCDE10443EDC}">
      <dsp:nvSpPr>
        <dsp:cNvPr id="0" name=""/>
        <dsp:cNvSpPr/>
      </dsp:nvSpPr>
      <dsp:spPr>
        <a:xfrm>
          <a:off x="9591788" y="1372882"/>
          <a:ext cx="1369136" cy="397494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US" sz="2000" b="1" kern="1200" dirty="0">
              <a:latin typeface="Calibri" panose="020F0502020204030204" pitchFamily="34" charset="0"/>
              <a:cs typeface="Calibri" panose="020F0502020204030204" pitchFamily="34" charset="0"/>
            </a:rPr>
            <a:t>Number of children</a:t>
          </a:r>
        </a:p>
      </dsp:txBody>
      <dsp:txXfrm>
        <a:off x="9631889" y="1412983"/>
        <a:ext cx="1288934" cy="38947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46F6B4-1495-9B47-81BF-D83BEF30753F}">
      <dsp:nvSpPr>
        <dsp:cNvPr id="0" name=""/>
        <dsp:cNvSpPr/>
      </dsp:nvSpPr>
      <dsp:spPr>
        <a:xfrm>
          <a:off x="4014833" y="1738995"/>
          <a:ext cx="1369279" cy="1122951"/>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a:t>Breast Cancer </a:t>
          </a:r>
          <a:endParaRPr lang="en-US" sz="1800" b="1" kern="1200" dirty="0"/>
        </a:p>
      </dsp:txBody>
      <dsp:txXfrm>
        <a:off x="4215359" y="1903447"/>
        <a:ext cx="968227" cy="794047"/>
      </dsp:txXfrm>
    </dsp:sp>
    <dsp:sp modelId="{7E56BEF2-383B-CF4B-96C3-F59D231C965B}">
      <dsp:nvSpPr>
        <dsp:cNvPr id="0" name=""/>
        <dsp:cNvSpPr/>
      </dsp:nvSpPr>
      <dsp:spPr>
        <a:xfrm rot="16200000">
          <a:off x="4521410" y="1204406"/>
          <a:ext cx="356125" cy="417399"/>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574829" y="1341305"/>
        <a:ext cx="249288" cy="250439"/>
      </dsp:txXfrm>
    </dsp:sp>
    <dsp:sp modelId="{94A0EDE2-CF9A-AA41-B511-FB7CEC6A4473}">
      <dsp:nvSpPr>
        <dsp:cNvPr id="0" name=""/>
        <dsp:cNvSpPr/>
      </dsp:nvSpPr>
      <dsp:spPr>
        <a:xfrm>
          <a:off x="3564275" y="91450"/>
          <a:ext cx="2270395" cy="97560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Ovarian dysfunction</a:t>
          </a:r>
        </a:p>
      </dsp:txBody>
      <dsp:txXfrm>
        <a:off x="3896767" y="234325"/>
        <a:ext cx="1605411" cy="689859"/>
      </dsp:txXfrm>
    </dsp:sp>
    <dsp:sp modelId="{78C869E2-5716-C54F-A0CD-8DA65E7B6735}">
      <dsp:nvSpPr>
        <dsp:cNvPr id="0" name=""/>
        <dsp:cNvSpPr/>
      </dsp:nvSpPr>
      <dsp:spPr>
        <a:xfrm rot="127062">
          <a:off x="5563813" y="2131779"/>
          <a:ext cx="435245" cy="417399"/>
        </a:xfrm>
        <a:prstGeom prst="rightArrow">
          <a:avLst>
            <a:gd name="adj1" fmla="val 60000"/>
            <a:gd name="adj2" fmla="val 50000"/>
          </a:avLst>
        </a:prstGeom>
        <a:solidFill>
          <a:schemeClr val="accent4">
            <a:hueOff val="-3732583"/>
            <a:satOff val="1753"/>
            <a:lumOff val="6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563856" y="2212945"/>
        <a:ext cx="310025" cy="250439"/>
      </dsp:txXfrm>
    </dsp:sp>
    <dsp:sp modelId="{98E3F9A6-93FA-594B-914D-3E4E9803C159}">
      <dsp:nvSpPr>
        <dsp:cNvPr id="0" name=""/>
        <dsp:cNvSpPr/>
      </dsp:nvSpPr>
      <dsp:spPr>
        <a:xfrm>
          <a:off x="6200615" y="1837769"/>
          <a:ext cx="2340125" cy="1122951"/>
        </a:xfrm>
        <a:prstGeom prst="ellipse">
          <a:avLst/>
        </a:prstGeom>
        <a:solidFill>
          <a:schemeClr val="accent4">
            <a:hueOff val="-3732583"/>
            <a:satOff val="1753"/>
            <a:lumOff val="6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a:t>Body Image </a:t>
          </a:r>
          <a:endParaRPr lang="en-US" sz="1800" b="1" kern="1200" dirty="0"/>
        </a:p>
      </dsp:txBody>
      <dsp:txXfrm>
        <a:off x="6543318" y="2002221"/>
        <a:ext cx="1654719" cy="794047"/>
      </dsp:txXfrm>
    </dsp:sp>
    <dsp:sp modelId="{B00097AA-0D11-3744-837E-2A4BD7E1AE2C}">
      <dsp:nvSpPr>
        <dsp:cNvPr id="0" name=""/>
        <dsp:cNvSpPr/>
      </dsp:nvSpPr>
      <dsp:spPr>
        <a:xfrm rot="5310201">
          <a:off x="4539999" y="2987713"/>
          <a:ext cx="365764" cy="417399"/>
        </a:xfrm>
        <a:prstGeom prst="rightArrow">
          <a:avLst>
            <a:gd name="adj1" fmla="val 60000"/>
            <a:gd name="adj2" fmla="val 50000"/>
          </a:avLst>
        </a:prstGeom>
        <a:solidFill>
          <a:schemeClr val="accent4">
            <a:hueOff val="-7465166"/>
            <a:satOff val="3507"/>
            <a:lumOff val="13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593431" y="3016347"/>
        <a:ext cx="256035" cy="250439"/>
      </dsp:txXfrm>
    </dsp:sp>
    <dsp:sp modelId="{E053FDC1-8DD5-FE46-85F3-70CD9C51A43D}">
      <dsp:nvSpPr>
        <dsp:cNvPr id="0" name=""/>
        <dsp:cNvSpPr/>
      </dsp:nvSpPr>
      <dsp:spPr>
        <a:xfrm>
          <a:off x="3576770" y="3551661"/>
          <a:ext cx="2340125" cy="1122951"/>
        </a:xfrm>
        <a:prstGeom prst="ellipse">
          <a:avLst/>
        </a:prstGeom>
        <a:solidFill>
          <a:schemeClr val="accent4">
            <a:hueOff val="-7465166"/>
            <a:satOff val="3507"/>
            <a:lumOff val="13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Relationships &amp; changes in roles </a:t>
          </a:r>
        </a:p>
      </dsp:txBody>
      <dsp:txXfrm>
        <a:off x="3919473" y="3716113"/>
        <a:ext cx="1654719" cy="794047"/>
      </dsp:txXfrm>
    </dsp:sp>
    <dsp:sp modelId="{D2B40EA2-B5C2-574D-9DEE-2A594411A9EF}">
      <dsp:nvSpPr>
        <dsp:cNvPr id="0" name=""/>
        <dsp:cNvSpPr/>
      </dsp:nvSpPr>
      <dsp:spPr>
        <a:xfrm rot="10676475">
          <a:off x="3342570" y="2131997"/>
          <a:ext cx="475728" cy="417399"/>
        </a:xfrm>
        <a:prstGeom prst="rightArrow">
          <a:avLst>
            <a:gd name="adj1" fmla="val 60000"/>
            <a:gd name="adj2" fmla="val 50000"/>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10800000">
        <a:off x="3467750" y="2213228"/>
        <a:ext cx="350508" cy="250439"/>
      </dsp:txXfrm>
    </dsp:sp>
    <dsp:sp modelId="{7555437B-6055-C24A-A7FA-31EB6783491D}">
      <dsp:nvSpPr>
        <dsp:cNvPr id="0" name=""/>
        <dsp:cNvSpPr/>
      </dsp:nvSpPr>
      <dsp:spPr>
        <a:xfrm>
          <a:off x="781611" y="1837771"/>
          <a:ext cx="2340125" cy="1122951"/>
        </a:xfrm>
        <a:prstGeom prst="ellipse">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a:t>Uncertainty </a:t>
          </a:r>
          <a:endParaRPr lang="en-US" sz="1800" b="1" kern="1200" dirty="0"/>
        </a:p>
      </dsp:txBody>
      <dsp:txXfrm>
        <a:off x="1124314" y="2002223"/>
        <a:ext cx="1654719" cy="79404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CD2902-34BF-4B64-AB4F-8585EAD9E1F4}" type="datetimeFigureOut">
              <a:rPr lang="en-US" smtClean="0"/>
              <a:t>3/30/21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1B60C4-C5D8-4A13-884A-DBED5D717B15}" type="slidenum">
              <a:rPr lang="en-US" smtClean="0"/>
              <a:t>‹#›</a:t>
            </a:fld>
            <a:endParaRPr lang="en-US"/>
          </a:p>
        </p:txBody>
      </p:sp>
    </p:spTree>
    <p:extLst>
      <p:ext uri="{BB962C8B-B14F-4D97-AF65-F5344CB8AC3E}">
        <p14:creationId xmlns:p14="http://schemas.microsoft.com/office/powerpoint/2010/main" val="1353066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pPr marL="0" marR="0" lvl="0" indent="0" algn="r" defTabSz="931597" rtl="0" eaLnBrk="0" fontAlgn="base" latinLnBrk="0" hangingPunct="0">
              <a:lnSpc>
                <a:spcPct val="100000"/>
              </a:lnSpc>
              <a:spcBef>
                <a:spcPct val="0"/>
              </a:spcBef>
              <a:spcAft>
                <a:spcPct val="0"/>
              </a:spcAft>
              <a:buClrTx/>
              <a:buSzTx/>
              <a:buFontTx/>
              <a:buNone/>
              <a:tabLst/>
              <a:defRPr/>
            </a:pPr>
            <a:fld id="{B9771192-098D-4232-86A9-A8869A4DEC3A}" type="slidenum">
              <a:rPr kumimoji="0" lang="en-US" sz="1300" b="0" i="0" u="none" strike="noStrike" kern="1200" cap="none" spc="0" normalizeH="0" baseline="0" noProof="0">
                <a:ln>
                  <a:noFill/>
                </a:ln>
                <a:solidFill>
                  <a:srgbClr val="000000"/>
                </a:solidFill>
                <a:effectLst/>
                <a:uLnTx/>
                <a:uFillTx/>
                <a:latin typeface="Arial" pitchFamily="34" charset="0"/>
                <a:ea typeface="MS PGothic" pitchFamily="34" charset="-128"/>
                <a:cs typeface="+mn-cs"/>
              </a:rPr>
              <a:pPr marL="0" marR="0" lvl="0" indent="0" algn="r" defTabSz="931597" rtl="0" eaLnBrk="0" fontAlgn="base" latinLnBrk="0" hangingPunct="0">
                <a:lnSpc>
                  <a:spcPct val="100000"/>
                </a:lnSpc>
                <a:spcBef>
                  <a:spcPct val="0"/>
                </a:spcBef>
                <a:spcAft>
                  <a:spcPct val="0"/>
                </a:spcAft>
                <a:buClrTx/>
                <a:buSzTx/>
                <a:buFontTx/>
                <a:buNone/>
                <a:tabLst/>
                <a:defRPr/>
              </a:pPr>
              <a:t>1</a:t>
            </a:fld>
            <a:endParaRPr kumimoji="0" lang="en-US" sz="1300" b="0" i="0" u="none" strike="noStrike" kern="1200" cap="none" spc="0" normalizeH="0" baseline="0" noProof="0">
              <a:ln>
                <a:noFill/>
              </a:ln>
              <a:solidFill>
                <a:srgbClr val="000000"/>
              </a:solidFill>
              <a:effectLst/>
              <a:uLnTx/>
              <a:uFillTx/>
              <a:latin typeface="Arial" pitchFamily="34" charset="0"/>
              <a:ea typeface="MS PGothic" pitchFamily="34" charset="-128"/>
              <a:cs typeface="+mn-cs"/>
            </a:endParaRPr>
          </a:p>
        </p:txBody>
      </p:sp>
      <p:sp>
        <p:nvSpPr>
          <p:cNvPr id="15362" name="Rectangle 2"/>
          <p:cNvSpPr>
            <a:spLocks noGrp="1" noRot="1" noChangeAspect="1" noChangeArrowheads="1" noTextEdit="1"/>
          </p:cNvSpPr>
          <p:nvPr>
            <p:ph type="sldImg"/>
          </p:nvPr>
        </p:nvSpPr>
        <p:spPr>
          <a:xfrm>
            <a:off x="407988" y="696913"/>
            <a:ext cx="6196012" cy="3486150"/>
          </a:xfrm>
          <a:ln/>
        </p:spPr>
      </p:sp>
      <p:sp>
        <p:nvSpPr>
          <p:cNvPr id="15363" name="Rectangle 3"/>
          <p:cNvSpPr>
            <a:spLocks noGrp="1" noChangeArrowheads="1"/>
          </p:cNvSpPr>
          <p:nvPr>
            <p:ph type="body" idx="1"/>
          </p:nvPr>
        </p:nvSpPr>
        <p:spPr>
          <a:noFill/>
          <a:ln/>
        </p:spPr>
        <p:txBody>
          <a:bodyPr/>
          <a:lstStyle/>
          <a:p>
            <a:pPr eaLnBrk="1" hangingPunct="1"/>
            <a:r>
              <a:rPr lang="en-US" dirty="0">
                <a:latin typeface="Arial" pitchFamily="34" charset="0"/>
              </a:rPr>
              <a:t>Hello, everyone. My name is Youri Hwang and I’m a 3</a:t>
            </a:r>
            <a:r>
              <a:rPr lang="en-US" baseline="30000" dirty="0">
                <a:latin typeface="Arial" pitchFamily="34" charset="0"/>
              </a:rPr>
              <a:t>rd</a:t>
            </a:r>
            <a:r>
              <a:rPr lang="en-US" dirty="0">
                <a:latin typeface="Arial" pitchFamily="34" charset="0"/>
              </a:rPr>
              <a:t> year PhD candidate at YSN. I’m mentored by Dr. Tish Knobf.  </a:t>
            </a:r>
          </a:p>
          <a:p>
            <a:pPr eaLnBrk="1" hangingPunct="1"/>
            <a:r>
              <a:rPr lang="en-US" dirty="0">
                <a:latin typeface="Arial" pitchFamily="34" charset="0"/>
              </a:rPr>
              <a:t>Today, I’ll be talking about my literature review on sleep in young women with breast cancer. </a:t>
            </a:r>
          </a:p>
        </p:txBody>
      </p:sp>
    </p:spTree>
    <p:extLst>
      <p:ext uri="{BB962C8B-B14F-4D97-AF65-F5344CB8AC3E}">
        <p14:creationId xmlns:p14="http://schemas.microsoft.com/office/powerpoint/2010/main" val="437599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conducted a negative review. We searched Ovid </a:t>
            </a:r>
            <a:r>
              <a:rPr lang="en-US" dirty="0" err="1"/>
              <a:t>medline</a:t>
            </a:r>
            <a:r>
              <a:rPr lang="en-US" dirty="0"/>
              <a:t>, </a:t>
            </a:r>
            <a:r>
              <a:rPr lang="en-US" dirty="0" err="1"/>
              <a:t>psychinfo</a:t>
            </a:r>
            <a:r>
              <a:rPr lang="en-US" dirty="0"/>
              <a:t>, </a:t>
            </a:r>
            <a:r>
              <a:rPr lang="en-US" dirty="0" err="1"/>
              <a:t>embase</a:t>
            </a:r>
            <a:r>
              <a:rPr lang="en-US" dirty="0"/>
              <a:t>, and </a:t>
            </a:r>
            <a:r>
              <a:rPr lang="en-US" dirty="0" err="1"/>
              <a:t>scopus</a:t>
            </a:r>
            <a:r>
              <a:rPr lang="en-US" dirty="0"/>
              <a:t> using the following key search terms. The references were managed by a web-based reference manager, called Covidence.</a:t>
            </a:r>
          </a:p>
        </p:txBody>
      </p:sp>
      <p:sp>
        <p:nvSpPr>
          <p:cNvPr id="4" name="Slide Number Placeholder 3"/>
          <p:cNvSpPr>
            <a:spLocks noGrp="1"/>
          </p:cNvSpPr>
          <p:nvPr>
            <p:ph type="sldNum" sz="quarter" idx="5"/>
          </p:nvPr>
        </p:nvSpPr>
        <p:spPr/>
        <p:txBody>
          <a:bodyPr/>
          <a:lstStyle/>
          <a:p>
            <a:fld id="{A71B60C4-C5D8-4A13-884A-DBED5D717B15}" type="slidenum">
              <a:rPr lang="en-US" smtClean="0"/>
              <a:t>10</a:t>
            </a:fld>
            <a:endParaRPr lang="en-US"/>
          </a:p>
        </p:txBody>
      </p:sp>
    </p:spTree>
    <p:extLst>
      <p:ext uri="{BB962C8B-B14F-4D97-AF65-F5344CB8AC3E}">
        <p14:creationId xmlns:p14="http://schemas.microsoft.com/office/powerpoint/2010/main" val="2169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Prisma flow chart. There were 466 records after duplicates removed, and we included 11 studies in the review.</a:t>
            </a:r>
          </a:p>
        </p:txBody>
      </p:sp>
      <p:sp>
        <p:nvSpPr>
          <p:cNvPr id="4" name="Slide Number Placeholder 3"/>
          <p:cNvSpPr>
            <a:spLocks noGrp="1"/>
          </p:cNvSpPr>
          <p:nvPr>
            <p:ph type="sldNum" sz="quarter" idx="5"/>
          </p:nvPr>
        </p:nvSpPr>
        <p:spPr/>
        <p:txBody>
          <a:bodyPr/>
          <a:lstStyle/>
          <a:p>
            <a:fld id="{A71B60C4-C5D8-4A13-884A-DBED5D717B15}" type="slidenum">
              <a:rPr lang="en-US" smtClean="0"/>
              <a:t>11</a:t>
            </a:fld>
            <a:endParaRPr lang="en-US"/>
          </a:p>
        </p:txBody>
      </p:sp>
    </p:spTree>
    <p:extLst>
      <p:ext uri="{BB962C8B-B14F-4D97-AF65-F5344CB8AC3E}">
        <p14:creationId xmlns:p14="http://schemas.microsoft.com/office/powerpoint/2010/main" val="952028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age ranged between 25 and 60 years. This was because some studies included women who were up to 10 years from diagnosis. Except for one study which included BCS diagnosed at age of 54 years, the rest included women diagnosed with breast cancer at age of 50 or younger. The majority was diagnosed with stage 0 to 3 breast cancer. A variety of sleep measures were used across to studies including the Pittsburgh sleep quality index, the insomnia severity index, and the medical outcome study sleep scale. And other studies used a single question asking about sleep disturbance.</a:t>
            </a:r>
          </a:p>
        </p:txBody>
      </p:sp>
      <p:sp>
        <p:nvSpPr>
          <p:cNvPr id="4" name="Slide Number Placeholder 3"/>
          <p:cNvSpPr>
            <a:spLocks noGrp="1"/>
          </p:cNvSpPr>
          <p:nvPr>
            <p:ph type="sldNum" sz="quarter" idx="5"/>
          </p:nvPr>
        </p:nvSpPr>
        <p:spPr/>
        <p:txBody>
          <a:bodyPr/>
          <a:lstStyle/>
          <a:p>
            <a:fld id="{A71B60C4-C5D8-4A13-884A-DBED5D717B15}" type="slidenum">
              <a:rPr lang="en-US" smtClean="0"/>
              <a:t>12</a:t>
            </a:fld>
            <a:endParaRPr lang="en-US"/>
          </a:p>
        </p:txBody>
      </p:sp>
    </p:spTree>
    <p:extLst>
      <p:ext uri="{BB962C8B-B14F-4D97-AF65-F5344CB8AC3E}">
        <p14:creationId xmlns:p14="http://schemas.microsoft.com/office/powerpoint/2010/main" val="2860692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can see in the table all these valid self-report sleep measures incorporate multiple dimensions of sleep. For example, for the Pittsburgh sleep quality index, there are seven subscales including sleep quality , sleep latency, sleep duration, sleep efficiency, sleep disturbance, use of sleep medications, and daytime dysfunction.</a:t>
            </a:r>
          </a:p>
        </p:txBody>
      </p:sp>
      <p:sp>
        <p:nvSpPr>
          <p:cNvPr id="4" name="Slide Number Placeholder 3"/>
          <p:cNvSpPr>
            <a:spLocks noGrp="1"/>
          </p:cNvSpPr>
          <p:nvPr>
            <p:ph type="sldNum" sz="quarter" idx="5"/>
          </p:nvPr>
        </p:nvSpPr>
        <p:spPr/>
        <p:txBody>
          <a:bodyPr/>
          <a:lstStyle/>
          <a:p>
            <a:fld id="{A71B60C4-C5D8-4A13-884A-DBED5D717B15}" type="slidenum">
              <a:rPr lang="en-US" smtClean="0"/>
              <a:t>13</a:t>
            </a:fld>
            <a:endParaRPr lang="en-US"/>
          </a:p>
        </p:txBody>
      </p:sp>
    </p:spTree>
    <p:extLst>
      <p:ext uri="{BB962C8B-B14F-4D97-AF65-F5344CB8AC3E}">
        <p14:creationId xmlns:p14="http://schemas.microsoft.com/office/powerpoint/2010/main" val="37802227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adjuvant chemotherapy, the PSQI score was 7.4 indicating poor sleep using the cut-off score of 5. Then, immediately after adjuvant chemotherapy, PSQI peaked at 8.9. During the post-treatment survivorship period, 82% of YWBC reported insomnia symptoms. One study with 300 young women reported 9.6 of ISI score, indicative of subthreshold  insomnia. </a:t>
            </a:r>
          </a:p>
        </p:txBody>
      </p:sp>
      <p:sp>
        <p:nvSpPr>
          <p:cNvPr id="4" name="Slide Number Placeholder 3"/>
          <p:cNvSpPr>
            <a:spLocks noGrp="1"/>
          </p:cNvSpPr>
          <p:nvPr>
            <p:ph type="sldNum" sz="quarter" idx="5"/>
          </p:nvPr>
        </p:nvSpPr>
        <p:spPr/>
        <p:txBody>
          <a:bodyPr/>
          <a:lstStyle/>
          <a:p>
            <a:fld id="{A71B60C4-C5D8-4A13-884A-DBED5D717B15}" type="slidenum">
              <a:rPr lang="en-US" smtClean="0"/>
              <a:t>14</a:t>
            </a:fld>
            <a:endParaRPr lang="en-US"/>
          </a:p>
        </p:txBody>
      </p:sp>
    </p:spTree>
    <p:extLst>
      <p:ext uri="{BB962C8B-B14F-4D97-AF65-F5344CB8AC3E}">
        <p14:creationId xmlns:p14="http://schemas.microsoft.com/office/powerpoint/2010/main" val="2117392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Sleep disturbance was also compared with other female cancer survivors. There was no statistically significant difference in the level of sleep disturbance and younger breast cancer survivors before and after surgery. However, during the survivorship phase, young women reported significantly worse sleep disturbance than older women and other female cancer survivors. </a:t>
            </a:r>
          </a:p>
        </p:txBody>
      </p:sp>
      <p:sp>
        <p:nvSpPr>
          <p:cNvPr id="4" name="Slide Number Placeholder 3"/>
          <p:cNvSpPr>
            <a:spLocks noGrp="1"/>
          </p:cNvSpPr>
          <p:nvPr>
            <p:ph type="sldNum" sz="quarter" idx="5"/>
          </p:nvPr>
        </p:nvSpPr>
        <p:spPr/>
        <p:txBody>
          <a:bodyPr/>
          <a:lstStyle/>
          <a:p>
            <a:fld id="{A71B60C4-C5D8-4A13-884A-DBED5D717B15}" type="slidenum">
              <a:rPr lang="en-US" smtClean="0"/>
              <a:t>15</a:t>
            </a:fld>
            <a:endParaRPr lang="en-US"/>
          </a:p>
        </p:txBody>
      </p:sp>
    </p:spTree>
    <p:extLst>
      <p:ext uri="{BB962C8B-B14F-4D97-AF65-F5344CB8AC3E}">
        <p14:creationId xmlns:p14="http://schemas.microsoft.com/office/powerpoint/2010/main" val="514131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found factors associated with sleep disturbance. Those factors included greater level of fatigue and depressive symptoms, higher prior level of sleep disturbance in a longitudinal design, poorly differentiated tumor, being not fully employed, less religious, having experience of treatment included menopause and number of children. </a:t>
            </a:r>
          </a:p>
        </p:txBody>
      </p:sp>
      <p:sp>
        <p:nvSpPr>
          <p:cNvPr id="4" name="Slide Number Placeholder 3"/>
          <p:cNvSpPr>
            <a:spLocks noGrp="1"/>
          </p:cNvSpPr>
          <p:nvPr>
            <p:ph type="sldNum" sz="quarter" idx="5"/>
          </p:nvPr>
        </p:nvSpPr>
        <p:spPr/>
        <p:txBody>
          <a:bodyPr/>
          <a:lstStyle/>
          <a:p>
            <a:fld id="{A71B60C4-C5D8-4A13-884A-DBED5D717B15}" type="slidenum">
              <a:rPr lang="en-US" smtClean="0"/>
              <a:t>16</a:t>
            </a:fld>
            <a:endParaRPr lang="en-US"/>
          </a:p>
        </p:txBody>
      </p:sp>
    </p:spTree>
    <p:extLst>
      <p:ext uri="{BB962C8B-B14F-4D97-AF65-F5344CB8AC3E}">
        <p14:creationId xmlns:p14="http://schemas.microsoft.com/office/powerpoint/2010/main" val="2587844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Physical and psychological responses that can be be potential stressors affecting sleep include ovarian dysfunction from treatment, uncertainty, changes in body image and relationships and roles in young women. </a:t>
            </a:r>
          </a:p>
        </p:txBody>
      </p:sp>
      <p:sp>
        <p:nvSpPr>
          <p:cNvPr id="4" name="Slide Number Placeholder 3"/>
          <p:cNvSpPr>
            <a:spLocks noGrp="1"/>
          </p:cNvSpPr>
          <p:nvPr>
            <p:ph type="sldNum" sz="quarter" idx="5"/>
          </p:nvPr>
        </p:nvSpPr>
        <p:spPr/>
        <p:txBody>
          <a:bodyPr/>
          <a:lstStyle/>
          <a:p>
            <a:fld id="{A71B60C4-C5D8-4A13-884A-DBED5D717B15}" type="slidenum">
              <a:rPr lang="en-US" smtClean="0"/>
              <a:t>17</a:t>
            </a:fld>
            <a:endParaRPr lang="en-US"/>
          </a:p>
        </p:txBody>
      </p:sp>
    </p:spTree>
    <p:extLst>
      <p:ext uri="{BB962C8B-B14F-4D97-AF65-F5344CB8AC3E}">
        <p14:creationId xmlns:p14="http://schemas.microsoft.com/office/powerpoint/2010/main" val="20716740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conclusion, we found a significant gap in the literature. There was lack of multidimensional investigation of sleep. We found only one intervention study that improved sleep in young women which incorporated mindfulness practice. However, there was no valid discussion on underlying mechanism that caused the improvement. Use of a single question is problematic in that the results will not inform researchers and clinicians which dimension of sleep needs to be targeted. Thus, in my own dissertation work looking at sleep health in YWBC, I plan to investigate multidimensional aspects of sleep with additional qualitative data as a foundation for future intervention. Also, I will use valid sleep measures for every dimension of sleep health.</a:t>
            </a:r>
          </a:p>
        </p:txBody>
      </p:sp>
      <p:sp>
        <p:nvSpPr>
          <p:cNvPr id="4" name="Slide Number Placeholder 3"/>
          <p:cNvSpPr>
            <a:spLocks noGrp="1"/>
          </p:cNvSpPr>
          <p:nvPr>
            <p:ph type="sldNum" sz="quarter" idx="5"/>
          </p:nvPr>
        </p:nvSpPr>
        <p:spPr/>
        <p:txBody>
          <a:bodyPr/>
          <a:lstStyle/>
          <a:p>
            <a:fld id="{A71B60C4-C5D8-4A13-884A-DBED5D717B15}" type="slidenum">
              <a:rPr lang="en-US" smtClean="0"/>
              <a:t>18</a:t>
            </a:fld>
            <a:endParaRPr lang="en-US"/>
          </a:p>
        </p:txBody>
      </p:sp>
    </p:spTree>
    <p:extLst>
      <p:ext uri="{BB962C8B-B14F-4D97-AF65-F5344CB8AC3E}">
        <p14:creationId xmlns:p14="http://schemas.microsoft.com/office/powerpoint/2010/main" val="26062750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were several limitations in the current literature. As I described earlier, there were various measures used including a single question asking about sleep disturbance. also, there is lack of longitudinal data. Age varied significantly by including women who were 10 years from diagnosis, which means these women might be experiencing different life course and stressors that will affect sleep in a different way.</a:t>
            </a:r>
          </a:p>
        </p:txBody>
      </p:sp>
      <p:sp>
        <p:nvSpPr>
          <p:cNvPr id="4" name="Slide Number Placeholder 3"/>
          <p:cNvSpPr>
            <a:spLocks noGrp="1"/>
          </p:cNvSpPr>
          <p:nvPr>
            <p:ph type="sldNum" sz="quarter" idx="5"/>
          </p:nvPr>
        </p:nvSpPr>
        <p:spPr/>
        <p:txBody>
          <a:bodyPr/>
          <a:lstStyle/>
          <a:p>
            <a:fld id="{A71B60C4-C5D8-4A13-884A-DBED5D717B15}" type="slidenum">
              <a:rPr lang="en-US" smtClean="0"/>
              <a:t>19</a:t>
            </a:fld>
            <a:endParaRPr lang="en-US"/>
          </a:p>
        </p:txBody>
      </p:sp>
    </p:spTree>
    <p:extLst>
      <p:ext uri="{BB962C8B-B14F-4D97-AF65-F5344CB8AC3E}">
        <p14:creationId xmlns:p14="http://schemas.microsoft.com/office/powerpoint/2010/main" val="3860260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In the United States, 1 in 8 women will have breast cancer in her lifetime</a:t>
            </a:r>
            <a:r>
              <a:rPr lang="en-US" altLang="ko-KR" sz="1800" dirty="0"/>
              <a:t>.</a:t>
            </a:r>
            <a:r>
              <a:rPr lang="ko-KR" altLang="en-US" sz="1800" dirty="0"/>
              <a:t> </a:t>
            </a:r>
            <a:r>
              <a:rPr lang="en-US" altLang="ko-KR" sz="1800" dirty="0"/>
              <a:t>In 2020, 276K new cases of breast cancer were diagnosed. The </a:t>
            </a:r>
            <a:r>
              <a:rPr lang="en-US" sz="1800" dirty="0"/>
              <a:t>five-year survival rate of breast cancer exceeds 90%. As more and more breast cancer patients survive and thrive, there are about 3.8 million breast cancer survivors in the US, accounting for a quarter of total US cancer survivors. </a:t>
            </a:r>
          </a:p>
          <a:p>
            <a:r>
              <a:rPr lang="en-US" sz="1800" dirty="0"/>
              <a:t>As you see in the diagram, the incidence rate of breast cancer is the highest in non-Hispanic White women followed by Non-Hispanic Black women. However, the mortality rate is the highest in Non-Hispanic Black women. Young women are a sub-group of breast cancer survivors.</a:t>
            </a:r>
          </a:p>
        </p:txBody>
      </p:sp>
      <p:sp>
        <p:nvSpPr>
          <p:cNvPr id="4" name="Slide Number Placeholder 3"/>
          <p:cNvSpPr>
            <a:spLocks noGrp="1"/>
          </p:cNvSpPr>
          <p:nvPr>
            <p:ph type="sldNum" sz="quarter" idx="5"/>
          </p:nvPr>
        </p:nvSpPr>
        <p:spPr/>
        <p:txBody>
          <a:bodyPr/>
          <a:lstStyle/>
          <a:p>
            <a:fld id="{A71B60C4-C5D8-4A13-884A-DBED5D717B15}" type="slidenum">
              <a:rPr lang="en-US" smtClean="0"/>
              <a:t>2</a:t>
            </a:fld>
            <a:endParaRPr lang="en-US"/>
          </a:p>
        </p:txBody>
      </p:sp>
    </p:spTree>
    <p:extLst>
      <p:ext uri="{BB962C8B-B14F-4D97-AF65-F5344CB8AC3E}">
        <p14:creationId xmlns:p14="http://schemas.microsoft.com/office/powerpoint/2010/main" val="1237536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fact that younger and older women had no difference in sleep disturbance during treatment, but older women experience significantly worse sleep disturbance during survivorship warrants further investigation. One of the possible explanation is that younger BCS experience significantly less social support, and use maladaptive coping. More longitudinal data are needed to find a trajectory and predictors of sleep disturbance. Also, the future research should incorporate the multidimensional aspects of sleep using various subjective and objective sleep measures. Lastly, sleep assessment should be part of routine survivorship care in YWBC.</a:t>
            </a:r>
          </a:p>
        </p:txBody>
      </p:sp>
      <p:sp>
        <p:nvSpPr>
          <p:cNvPr id="4" name="Slide Number Placeholder 3"/>
          <p:cNvSpPr>
            <a:spLocks noGrp="1"/>
          </p:cNvSpPr>
          <p:nvPr>
            <p:ph type="sldNum" sz="quarter" idx="5"/>
          </p:nvPr>
        </p:nvSpPr>
        <p:spPr/>
        <p:txBody>
          <a:bodyPr/>
          <a:lstStyle/>
          <a:p>
            <a:fld id="{A71B60C4-C5D8-4A13-884A-DBED5D717B15}" type="slidenum">
              <a:rPr lang="en-US" smtClean="0"/>
              <a:t>20</a:t>
            </a:fld>
            <a:endParaRPr lang="en-US"/>
          </a:p>
        </p:txBody>
      </p:sp>
    </p:spTree>
    <p:extLst>
      <p:ext uri="{BB962C8B-B14F-4D97-AF65-F5344CB8AC3E}">
        <p14:creationId xmlns:p14="http://schemas.microsoft.com/office/powerpoint/2010/main" val="424186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Breast cancer is most prevalent in women older than 50 years. However, there were around 58,000 estimated cases of newly diagnosed breast cancer in women under age of 50 years and this number account of about 20% of total breast cancer cases.</a:t>
            </a:r>
          </a:p>
        </p:txBody>
      </p:sp>
      <p:sp>
        <p:nvSpPr>
          <p:cNvPr id="4" name="Slide Number Placeholder 3"/>
          <p:cNvSpPr>
            <a:spLocks noGrp="1"/>
          </p:cNvSpPr>
          <p:nvPr>
            <p:ph type="sldNum" sz="quarter" idx="5"/>
          </p:nvPr>
        </p:nvSpPr>
        <p:spPr/>
        <p:txBody>
          <a:bodyPr/>
          <a:lstStyle/>
          <a:p>
            <a:fld id="{A71B60C4-C5D8-4A13-884A-DBED5D717B15}" type="slidenum">
              <a:rPr lang="en-US" smtClean="0"/>
              <a:t>3</a:t>
            </a:fld>
            <a:endParaRPr lang="en-US"/>
          </a:p>
        </p:txBody>
      </p:sp>
    </p:spTree>
    <p:extLst>
      <p:ext uri="{BB962C8B-B14F-4D97-AF65-F5344CB8AC3E}">
        <p14:creationId xmlns:p14="http://schemas.microsoft.com/office/powerpoint/2010/main" val="1785538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Young women with breast cancer is a unique subgroup of breast cancer survivors. Clinically, young women often have delayed diagnosis of breast cancer and aggressive subtypes of breast cancer are common in young women. Young women go through intensive care treatment and are likely to experience treatment-induced premature menopause.</a:t>
            </a:r>
          </a:p>
          <a:p>
            <a:r>
              <a:rPr lang="en-US" dirty="0"/>
              <a:t>In terms of the life course, these young women might have young kids at home might have just started a new career or they might still go to school they could be a caregiver of someone else in the family. Given all these potential stressors from the life course and clinical trajectory of cancer treatment, young women often report uncertainty and fear of cancer recurrence. And these stressors can affect one’s sleep. </a:t>
            </a:r>
          </a:p>
        </p:txBody>
      </p:sp>
      <p:sp>
        <p:nvSpPr>
          <p:cNvPr id="4" name="Slide Number Placeholder 3"/>
          <p:cNvSpPr>
            <a:spLocks noGrp="1"/>
          </p:cNvSpPr>
          <p:nvPr>
            <p:ph type="sldNum" sz="quarter" idx="5"/>
          </p:nvPr>
        </p:nvSpPr>
        <p:spPr/>
        <p:txBody>
          <a:bodyPr/>
          <a:lstStyle/>
          <a:p>
            <a:fld id="{A71B60C4-C5D8-4A13-884A-DBED5D717B15}" type="slidenum">
              <a:rPr lang="en-US" smtClean="0"/>
              <a:t>4</a:t>
            </a:fld>
            <a:endParaRPr lang="en-US"/>
          </a:p>
        </p:txBody>
      </p:sp>
    </p:spTree>
    <p:extLst>
      <p:ext uri="{BB962C8B-B14F-4D97-AF65-F5344CB8AC3E}">
        <p14:creationId xmlns:p14="http://schemas.microsoft.com/office/powerpoint/2010/main" val="1858137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Sleep is the human’s fundamental need to perform day-to-day function. So, it is a crucial part of our lives.</a:t>
            </a:r>
          </a:p>
        </p:txBody>
      </p:sp>
      <p:sp>
        <p:nvSpPr>
          <p:cNvPr id="4" name="Slide Number Placeholder 3"/>
          <p:cNvSpPr>
            <a:spLocks noGrp="1"/>
          </p:cNvSpPr>
          <p:nvPr>
            <p:ph type="sldNum" sz="quarter" idx="5"/>
          </p:nvPr>
        </p:nvSpPr>
        <p:spPr/>
        <p:txBody>
          <a:bodyPr/>
          <a:lstStyle/>
          <a:p>
            <a:fld id="{A71B60C4-C5D8-4A13-884A-DBED5D717B15}" type="slidenum">
              <a:rPr lang="en-US" smtClean="0"/>
              <a:t>5</a:t>
            </a:fld>
            <a:endParaRPr lang="en-US"/>
          </a:p>
        </p:txBody>
      </p:sp>
    </p:spTree>
    <p:extLst>
      <p:ext uri="{BB962C8B-B14F-4D97-AF65-F5344CB8AC3E}">
        <p14:creationId xmlns:p14="http://schemas.microsoft.com/office/powerpoint/2010/main" val="1829791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a:t>
            </a:r>
            <a:r>
              <a:rPr lang="en-US" dirty="0" err="1"/>
              <a:t>Buysse’s</a:t>
            </a:r>
            <a:r>
              <a:rPr lang="en-US" dirty="0"/>
              <a:t> conceptual work on defining sleep health, sleep health has five dimensions including satisfaction, sleep duration, sleep efficiency, timing and daytime alertness. When these dimensions are not optimal, people experience sleep disturbance.</a:t>
            </a:r>
          </a:p>
        </p:txBody>
      </p:sp>
      <p:sp>
        <p:nvSpPr>
          <p:cNvPr id="4" name="Slide Number Placeholder 3"/>
          <p:cNvSpPr>
            <a:spLocks noGrp="1"/>
          </p:cNvSpPr>
          <p:nvPr>
            <p:ph type="sldNum" sz="quarter" idx="5"/>
          </p:nvPr>
        </p:nvSpPr>
        <p:spPr/>
        <p:txBody>
          <a:bodyPr/>
          <a:lstStyle/>
          <a:p>
            <a:fld id="{A71B60C4-C5D8-4A13-884A-DBED5D717B15}" type="slidenum">
              <a:rPr lang="en-US" smtClean="0"/>
              <a:t>6</a:t>
            </a:fld>
            <a:endParaRPr lang="en-US"/>
          </a:p>
        </p:txBody>
      </p:sp>
    </p:spTree>
    <p:extLst>
      <p:ext uri="{BB962C8B-B14F-4D97-AF65-F5344CB8AC3E}">
        <p14:creationId xmlns:p14="http://schemas.microsoft.com/office/powerpoint/2010/main" val="1686688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Sleep disturbance is one of the top-five distressing symptoms affecting up to 65% of breast cancer survivors. It persists even after cancer treatment is over affecting quality of life during survivorship. Sleep disturbance is related to other symptoms as well including fatigue, depressive symptoms and many others.</a:t>
            </a:r>
          </a:p>
        </p:txBody>
      </p:sp>
      <p:sp>
        <p:nvSpPr>
          <p:cNvPr id="4" name="Slide Number Placeholder 3"/>
          <p:cNvSpPr>
            <a:spLocks noGrp="1"/>
          </p:cNvSpPr>
          <p:nvPr>
            <p:ph type="sldNum" sz="quarter" idx="5"/>
          </p:nvPr>
        </p:nvSpPr>
        <p:spPr/>
        <p:txBody>
          <a:bodyPr/>
          <a:lstStyle/>
          <a:p>
            <a:fld id="{A71B60C4-C5D8-4A13-884A-DBED5D717B15}" type="slidenum">
              <a:rPr lang="en-US" smtClean="0"/>
              <a:t>7</a:t>
            </a:fld>
            <a:endParaRPr lang="en-US"/>
          </a:p>
        </p:txBody>
      </p:sp>
    </p:spTree>
    <p:extLst>
      <p:ext uri="{BB962C8B-B14F-4D97-AF65-F5344CB8AC3E}">
        <p14:creationId xmlns:p14="http://schemas.microsoft.com/office/powerpoint/2010/main" val="1601782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Breast cancer diagnosis and treatment can affect one’s physical and psychological responses and these responses are potential stressors that can affect sleep. In the current literature, there is no well synthesized evidence on sleep in young women with breast cancer and no paper discusses physical and psychological response in relation to sleep disturbance.</a:t>
            </a:r>
          </a:p>
        </p:txBody>
      </p:sp>
      <p:sp>
        <p:nvSpPr>
          <p:cNvPr id="4" name="Slide Number Placeholder 3"/>
          <p:cNvSpPr>
            <a:spLocks noGrp="1"/>
          </p:cNvSpPr>
          <p:nvPr>
            <p:ph type="sldNum" sz="quarter" idx="5"/>
          </p:nvPr>
        </p:nvSpPr>
        <p:spPr/>
        <p:txBody>
          <a:bodyPr/>
          <a:lstStyle/>
          <a:p>
            <a:fld id="{A71B60C4-C5D8-4A13-884A-DBED5D717B15}" type="slidenum">
              <a:rPr lang="en-US" smtClean="0"/>
              <a:t>8</a:t>
            </a:fld>
            <a:endParaRPr lang="en-US"/>
          </a:p>
        </p:txBody>
      </p:sp>
    </p:spTree>
    <p:extLst>
      <p:ext uri="{BB962C8B-B14F-4D97-AF65-F5344CB8AC3E}">
        <p14:creationId xmlns:p14="http://schemas.microsoft.com/office/powerpoint/2010/main" val="2830159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fill this gap, the purpose of this review was to synthesize sleep literature in YWBC, discuss physical and psychological responses to breast cancer that may affect sleep, and highlight gaps in our knowledge and identified a need for interventions to improve sleep outcomes in YWBC.</a:t>
            </a:r>
          </a:p>
        </p:txBody>
      </p:sp>
      <p:sp>
        <p:nvSpPr>
          <p:cNvPr id="4" name="Slide Number Placeholder 3"/>
          <p:cNvSpPr>
            <a:spLocks noGrp="1"/>
          </p:cNvSpPr>
          <p:nvPr>
            <p:ph type="sldNum" sz="quarter" idx="5"/>
          </p:nvPr>
        </p:nvSpPr>
        <p:spPr/>
        <p:txBody>
          <a:bodyPr/>
          <a:lstStyle/>
          <a:p>
            <a:fld id="{A71B60C4-C5D8-4A13-884A-DBED5D717B15}" type="slidenum">
              <a:rPr lang="en-US" smtClean="0"/>
              <a:t>9</a:t>
            </a:fld>
            <a:endParaRPr lang="en-US"/>
          </a:p>
        </p:txBody>
      </p:sp>
    </p:spTree>
    <p:extLst>
      <p:ext uri="{BB962C8B-B14F-4D97-AF65-F5344CB8AC3E}">
        <p14:creationId xmlns:p14="http://schemas.microsoft.com/office/powerpoint/2010/main" val="3601717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516EC77-F5A4-4016-8507-34ECB37836C8}" type="slidenum">
              <a:rPr lang="en-US" smtClean="0"/>
              <a:pPr/>
              <a:t>‹#›</a:t>
            </a:fld>
            <a:endParaRPr lang="en-US"/>
          </a:p>
        </p:txBody>
      </p:sp>
    </p:spTree>
    <p:extLst>
      <p:ext uri="{BB962C8B-B14F-4D97-AF65-F5344CB8AC3E}">
        <p14:creationId xmlns:p14="http://schemas.microsoft.com/office/powerpoint/2010/main" val="3766041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636E759-197B-484B-8394-FBBF4C5020E8}" type="slidenum">
              <a:rPr lang="en-US" smtClean="0"/>
              <a:pPr/>
              <a:t>‹#›</a:t>
            </a:fld>
            <a:endParaRPr lang="en-US"/>
          </a:p>
        </p:txBody>
      </p:sp>
    </p:spTree>
    <p:extLst>
      <p:ext uri="{BB962C8B-B14F-4D97-AF65-F5344CB8AC3E}">
        <p14:creationId xmlns:p14="http://schemas.microsoft.com/office/powerpoint/2010/main" val="406800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15BDA07-BD55-418A-9697-D2938A6B2230}" type="slidenum">
              <a:rPr lang="en-US" smtClean="0"/>
              <a:pPr/>
              <a:t>‹#›</a:t>
            </a:fld>
            <a:endParaRPr lang="en-US"/>
          </a:p>
        </p:txBody>
      </p:sp>
    </p:spTree>
    <p:extLst>
      <p:ext uri="{BB962C8B-B14F-4D97-AF65-F5344CB8AC3E}">
        <p14:creationId xmlns:p14="http://schemas.microsoft.com/office/powerpoint/2010/main" val="3352498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1">
    <p:spTree>
      <p:nvGrpSpPr>
        <p:cNvPr id="1" name=""/>
        <p:cNvGrpSpPr/>
        <p:nvPr/>
      </p:nvGrpSpPr>
      <p:grpSpPr>
        <a:xfrm>
          <a:off x="0" y="0"/>
          <a:ext cx="0" cy="0"/>
          <a:chOff x="0" y="0"/>
          <a:chExt cx="0" cy="0"/>
        </a:xfrm>
      </p:grpSpPr>
      <p:sp>
        <p:nvSpPr>
          <p:cNvPr id="14" name="Text Placeholder 1"/>
          <p:cNvSpPr>
            <a:spLocks noGrp="1"/>
          </p:cNvSpPr>
          <p:nvPr>
            <p:ph type="body" sz="quarter" idx="4294967295"/>
          </p:nvPr>
        </p:nvSpPr>
        <p:spPr>
          <a:xfrm>
            <a:off x="601581" y="1524000"/>
            <a:ext cx="10828421" cy="4419600"/>
          </a:xfrm>
        </p:spPr>
        <p:txBody>
          <a:bodyPr/>
          <a:lstStyle>
            <a:lvl1pPr marL="0" indent="0">
              <a:buFont typeface="Arial" charset="0"/>
              <a:buNone/>
              <a:defRPr sz="2800">
                <a:solidFill>
                  <a:srgbClr val="00356B"/>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6" name="Title 3"/>
          <p:cNvSpPr>
            <a:spLocks noGrp="1"/>
          </p:cNvSpPr>
          <p:nvPr>
            <p:ph type="title"/>
          </p:nvPr>
        </p:nvSpPr>
        <p:spPr>
          <a:xfrm>
            <a:off x="601581" y="466346"/>
            <a:ext cx="10828420" cy="507831"/>
          </a:xfrm>
        </p:spPr>
        <p:txBody>
          <a:bodyPr/>
          <a:lstStyle>
            <a:lvl1pPr>
              <a:defRPr sz="3600">
                <a:solidFill>
                  <a:srgbClr val="00356B"/>
                </a:solidFill>
                <a:latin typeface="Georgia" panose="02040502050405020303" pitchFamily="18" charset="0"/>
                <a:cs typeface="Microsoft Sans Serif"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solidFill>
                  <a:srgbClr val="00356B"/>
                </a:solidFill>
              </a:defRPr>
            </a:lvl1pPr>
          </a:lstStyle>
          <a:p>
            <a:pPr>
              <a:defRPr/>
            </a:pPr>
            <a:fld id="{A48725E7-0BCD-FA4A-B64F-9E36BFFE79F3}" type="slidenum">
              <a:rPr lang="en-US" smtClean="0"/>
              <a:pPr>
                <a:defRPr/>
              </a:pPr>
              <a:t>‹#›</a:t>
            </a:fld>
            <a:endParaRPr lang="en-US" dirty="0"/>
          </a:p>
        </p:txBody>
      </p:sp>
      <p:pic>
        <p:nvPicPr>
          <p:cNvPr id="7" name="Picture 6">
            <a:extLst>
              <a:ext uri="{FF2B5EF4-FFF2-40B4-BE49-F238E27FC236}">
                <a16:creationId xmlns:a16="http://schemas.microsoft.com/office/drawing/2014/main" id="{42803B98-4473-4845-B33B-93D1EB0BF5E1}"/>
              </a:ext>
            </a:extLst>
          </p:cNvPr>
          <p:cNvPicPr>
            <a:picLocks noChangeAspect="1"/>
          </p:cNvPicPr>
          <p:nvPr userDrawn="1"/>
        </p:nvPicPr>
        <p:blipFill>
          <a:blip r:embed="rId2"/>
          <a:stretch>
            <a:fillRect/>
          </a:stretch>
        </p:blipFill>
        <p:spPr>
          <a:xfrm>
            <a:off x="665233" y="6407151"/>
            <a:ext cx="2423284" cy="189511"/>
          </a:xfrm>
          <a:prstGeom prst="rect">
            <a:avLst/>
          </a:prstGeom>
        </p:spPr>
      </p:pic>
    </p:spTree>
    <p:extLst>
      <p:ext uri="{BB962C8B-B14F-4D97-AF65-F5344CB8AC3E}">
        <p14:creationId xmlns:p14="http://schemas.microsoft.com/office/powerpoint/2010/main" val="561715839"/>
      </p:ext>
    </p:extLst>
  </p:cSld>
  <p:clrMapOvr>
    <a:masterClrMapping/>
  </p:clrMapOvr>
  <p:extLst>
    <p:ext uri="{DCECCB84-F9BA-43D5-87BE-67443E8EF086}">
      <p15:sldGuideLst xmlns:p15="http://schemas.microsoft.com/office/powerpoint/2012/main">
        <p15:guide id="1" orient="horz" pos="408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with bullets">
    <p:spTree>
      <p:nvGrpSpPr>
        <p:cNvPr id="1" name=""/>
        <p:cNvGrpSpPr/>
        <p:nvPr/>
      </p:nvGrpSpPr>
      <p:grpSpPr>
        <a:xfrm>
          <a:off x="0" y="0"/>
          <a:ext cx="0" cy="0"/>
          <a:chOff x="0" y="0"/>
          <a:chExt cx="0" cy="0"/>
        </a:xfrm>
      </p:grpSpPr>
      <p:sp>
        <p:nvSpPr>
          <p:cNvPr id="14" name="Text Placeholder 1"/>
          <p:cNvSpPr>
            <a:spLocks noGrp="1"/>
          </p:cNvSpPr>
          <p:nvPr>
            <p:ph type="body" sz="quarter" idx="4294967295"/>
          </p:nvPr>
        </p:nvSpPr>
        <p:spPr>
          <a:xfrm>
            <a:off x="601580" y="1143000"/>
            <a:ext cx="10828421" cy="4800600"/>
          </a:xfrm>
        </p:spPr>
        <p:txBody>
          <a:bodyPr/>
          <a:lstStyle>
            <a:lvl1pPr marL="214313" indent="-214313">
              <a:buFont typeface="Arial" panose="020B0604020202020204" pitchFamily="34" charset="0"/>
              <a:buChar char="•"/>
              <a:defRPr i="0">
                <a:solidFill>
                  <a:srgbClr val="00356B"/>
                </a:solidFill>
                <a:latin typeface="Microsoft Sans Serif" panose="020B0604020202020204" pitchFamily="34" charset="0"/>
                <a:cs typeface="Microsoft Sans Serif" panose="020B0604020202020204" pitchFamily="34" charset="0"/>
              </a:defRPr>
            </a:lvl1pPr>
            <a:lvl2pPr>
              <a:defRPr i="0">
                <a:solidFill>
                  <a:srgbClr val="00356B"/>
                </a:solidFill>
                <a:latin typeface="Microsoft Sans Serif" panose="020B0604020202020204" pitchFamily="34" charset="0"/>
                <a:cs typeface="Microsoft Sans Serif" panose="020B0604020202020204" pitchFamily="34" charset="0"/>
              </a:defRPr>
            </a:lvl2pPr>
            <a:lvl3pPr>
              <a:defRPr i="0">
                <a:solidFill>
                  <a:srgbClr val="00356B"/>
                </a:solidFill>
                <a:latin typeface="Microsoft Sans Serif" panose="020B0604020202020204" pitchFamily="34" charset="0"/>
                <a:cs typeface="Microsoft Sans Serif" panose="020B0604020202020204" pitchFamily="34" charset="0"/>
              </a:defRPr>
            </a:lvl3pPr>
            <a:lvl4pPr>
              <a:defRPr i="0">
                <a:solidFill>
                  <a:srgbClr val="00356B"/>
                </a:solidFill>
                <a:latin typeface="Microsoft Sans Serif" panose="020B0604020202020204" pitchFamily="34" charset="0"/>
                <a:cs typeface="Microsoft Sans Serif"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6" name="Title 3"/>
          <p:cNvSpPr>
            <a:spLocks noGrp="1"/>
          </p:cNvSpPr>
          <p:nvPr>
            <p:ph type="title"/>
          </p:nvPr>
        </p:nvSpPr>
        <p:spPr>
          <a:xfrm>
            <a:off x="601581" y="466346"/>
            <a:ext cx="10828420" cy="507831"/>
          </a:xfrm>
        </p:spPr>
        <p:txBody>
          <a:bodyPr/>
          <a:lstStyle>
            <a:lvl1pPr>
              <a:defRPr sz="3600">
                <a:solidFill>
                  <a:srgbClr val="00356B"/>
                </a:solidFill>
                <a:latin typeface="Georgia" panose="02040502050405020303" pitchFamily="18" charset="0"/>
                <a:cs typeface="Microsoft Sans Serif"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47B60CCC-B084-C348-9BCD-BBA56EC3E47E}"/>
              </a:ext>
            </a:extLst>
          </p:cNvPr>
          <p:cNvSpPr>
            <a:spLocks noGrp="1"/>
          </p:cNvSpPr>
          <p:nvPr>
            <p:ph type="sldNum" sz="quarter" idx="10"/>
          </p:nvPr>
        </p:nvSpPr>
        <p:spPr/>
        <p:txBody>
          <a:bodyPr/>
          <a:lstStyle>
            <a:lvl1pPr>
              <a:defRPr>
                <a:solidFill>
                  <a:srgbClr val="00356B"/>
                </a:solidFill>
              </a:defRPr>
            </a:lvl1pPr>
          </a:lstStyle>
          <a:p>
            <a:pPr>
              <a:defRPr/>
            </a:pPr>
            <a:fld id="{5A0BCCF5-4884-6E4B-9EA1-561DD01E3524}" type="slidenum">
              <a:rPr lang="en-US" smtClean="0"/>
              <a:pPr>
                <a:defRPr/>
              </a:pPr>
              <a:t>‹#›</a:t>
            </a:fld>
            <a:endParaRPr lang="en-US" dirty="0"/>
          </a:p>
        </p:txBody>
      </p:sp>
      <p:pic>
        <p:nvPicPr>
          <p:cNvPr id="7" name="Picture 6">
            <a:extLst>
              <a:ext uri="{FF2B5EF4-FFF2-40B4-BE49-F238E27FC236}">
                <a16:creationId xmlns:a16="http://schemas.microsoft.com/office/drawing/2014/main" id="{D55614B9-0AF3-6C44-B9DE-33D82E751E20}"/>
              </a:ext>
            </a:extLst>
          </p:cNvPr>
          <p:cNvPicPr>
            <a:picLocks noChangeAspect="1"/>
          </p:cNvPicPr>
          <p:nvPr userDrawn="1"/>
        </p:nvPicPr>
        <p:blipFill>
          <a:blip r:embed="rId2"/>
          <a:stretch>
            <a:fillRect/>
          </a:stretch>
        </p:blipFill>
        <p:spPr>
          <a:xfrm>
            <a:off x="665233" y="6407151"/>
            <a:ext cx="2423284" cy="189511"/>
          </a:xfrm>
          <a:prstGeom prst="rect">
            <a:avLst/>
          </a:prstGeom>
        </p:spPr>
      </p:pic>
    </p:spTree>
    <p:extLst>
      <p:ext uri="{BB962C8B-B14F-4D97-AF65-F5344CB8AC3E}">
        <p14:creationId xmlns:p14="http://schemas.microsoft.com/office/powerpoint/2010/main" val="2157353570"/>
      </p:ext>
    </p:extLst>
  </p:cSld>
  <p:clrMapOvr>
    <a:masterClrMapping/>
  </p:clrMapOvr>
  <p:extLst>
    <p:ext uri="{DCECCB84-F9BA-43D5-87BE-67443E8EF086}">
      <p15:sldGuideLst xmlns:p15="http://schemas.microsoft.com/office/powerpoint/2012/main">
        <p15:guide id="1" orient="horz" pos="72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Quote alone nav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6AD3980-FB4D-EC42-9801-19806E107496}"/>
              </a:ext>
            </a:extLst>
          </p:cNvPr>
          <p:cNvSpPr/>
          <p:nvPr userDrawn="1"/>
        </p:nvSpPr>
        <p:spPr>
          <a:xfrm>
            <a:off x="0" y="0"/>
            <a:ext cx="12192000" cy="6858000"/>
          </a:xfrm>
          <a:prstGeom prst="rect">
            <a:avLst/>
          </a:prstGeom>
          <a:solidFill>
            <a:srgbClr val="003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0" i="0" dirty="0">
              <a:solidFill>
                <a:schemeClr val="tx2"/>
              </a:solidFill>
              <a:latin typeface="Proxima Nova Regular"/>
            </a:endParaRPr>
          </a:p>
        </p:txBody>
      </p:sp>
      <p:sp>
        <p:nvSpPr>
          <p:cNvPr id="3" name="Slide Number Placeholder 2">
            <a:extLst>
              <a:ext uri="{FF2B5EF4-FFF2-40B4-BE49-F238E27FC236}">
                <a16:creationId xmlns:a16="http://schemas.microsoft.com/office/drawing/2014/main" id="{562F2F46-7980-2A4A-B53D-CF0D7E7A579D}"/>
              </a:ext>
            </a:extLst>
          </p:cNvPr>
          <p:cNvSpPr>
            <a:spLocks noGrp="1"/>
          </p:cNvSpPr>
          <p:nvPr>
            <p:ph type="sldNum" sz="quarter" idx="10"/>
          </p:nvPr>
        </p:nvSpPr>
        <p:spPr/>
        <p:txBody>
          <a:bodyPr/>
          <a:lstStyle>
            <a:lvl1pPr>
              <a:defRPr>
                <a:solidFill>
                  <a:schemeClr val="bg1"/>
                </a:solidFill>
              </a:defRPr>
            </a:lvl1pPr>
          </a:lstStyle>
          <a:p>
            <a:pPr>
              <a:defRPr/>
            </a:pPr>
            <a:fld id="{6E185F3A-9EB0-004F-8466-36A321E6E181}" type="slidenum">
              <a:rPr lang="en-US" smtClean="0"/>
              <a:pPr>
                <a:defRPr/>
              </a:pPr>
              <a:t>‹#›</a:t>
            </a:fld>
            <a:endParaRPr lang="en-US" dirty="0"/>
          </a:p>
        </p:txBody>
      </p:sp>
      <p:sp>
        <p:nvSpPr>
          <p:cNvPr id="6" name="TextBox 5">
            <a:extLst>
              <a:ext uri="{FF2B5EF4-FFF2-40B4-BE49-F238E27FC236}">
                <a16:creationId xmlns:a16="http://schemas.microsoft.com/office/drawing/2014/main" id="{A63D3B9E-2470-B649-B01F-0F1C1B86A2E0}"/>
              </a:ext>
            </a:extLst>
          </p:cNvPr>
          <p:cNvSpPr txBox="1"/>
          <p:nvPr userDrawn="1"/>
        </p:nvSpPr>
        <p:spPr>
          <a:xfrm>
            <a:off x="1176555" y="1757025"/>
            <a:ext cx="649537" cy="1446550"/>
          </a:xfrm>
          <a:prstGeom prst="rect">
            <a:avLst/>
          </a:prstGeom>
          <a:noFill/>
        </p:spPr>
        <p:txBody>
          <a:bodyPr wrap="none" rtlCol="0">
            <a:spAutoFit/>
          </a:bodyPr>
          <a:lstStyle/>
          <a:p>
            <a:r>
              <a:rPr lang="en-US" sz="8800" b="0" i="0" dirty="0">
                <a:solidFill>
                  <a:srgbClr val="F2CD00"/>
                </a:solidFill>
                <a:latin typeface="YaleNew" panose="02000602050000020003" pitchFamily="2" charset="77"/>
                <a:cs typeface="Arial" panose="020B0604020202020204" pitchFamily="34" charset="0"/>
              </a:rPr>
              <a:t>“</a:t>
            </a:r>
          </a:p>
        </p:txBody>
      </p:sp>
      <p:sp>
        <p:nvSpPr>
          <p:cNvPr id="8" name="Text Placeholder 7">
            <a:extLst>
              <a:ext uri="{FF2B5EF4-FFF2-40B4-BE49-F238E27FC236}">
                <a16:creationId xmlns:a16="http://schemas.microsoft.com/office/drawing/2014/main" id="{A42A0092-31A2-E943-A83A-88B613D0A601}"/>
              </a:ext>
            </a:extLst>
          </p:cNvPr>
          <p:cNvSpPr>
            <a:spLocks noGrp="1"/>
          </p:cNvSpPr>
          <p:nvPr>
            <p:ph type="body" sz="quarter" idx="12"/>
          </p:nvPr>
        </p:nvSpPr>
        <p:spPr>
          <a:xfrm>
            <a:off x="2040467" y="2133600"/>
            <a:ext cx="8830733" cy="2667000"/>
          </a:xfrm>
        </p:spPr>
        <p:txBody>
          <a:bodyPr/>
          <a:lstStyle>
            <a:lvl1pPr>
              <a:defRPr sz="2800">
                <a:solidFill>
                  <a:srgbClr val="F2CD00"/>
                </a:solidFill>
                <a:latin typeface="Georgia" panose="02040502050405020303" pitchFamily="18" charset="0"/>
              </a:defRPr>
            </a:lvl1pPr>
          </a:lstStyle>
          <a:p>
            <a:pPr lvl="0"/>
            <a:r>
              <a:rPr lang="en-US" dirty="0"/>
              <a:t>Edit Master text styles</a:t>
            </a:r>
          </a:p>
        </p:txBody>
      </p:sp>
      <p:pic>
        <p:nvPicPr>
          <p:cNvPr id="7" name="Picture 6">
            <a:extLst>
              <a:ext uri="{FF2B5EF4-FFF2-40B4-BE49-F238E27FC236}">
                <a16:creationId xmlns:a16="http://schemas.microsoft.com/office/drawing/2014/main" id="{FE67C11C-5E10-4241-9A78-5A9C85629874}"/>
              </a:ext>
            </a:extLst>
          </p:cNvPr>
          <p:cNvPicPr>
            <a:picLocks noChangeAspect="1"/>
          </p:cNvPicPr>
          <p:nvPr userDrawn="1"/>
        </p:nvPicPr>
        <p:blipFill>
          <a:blip r:embed="rId2"/>
          <a:stretch>
            <a:fillRect/>
          </a:stretch>
        </p:blipFill>
        <p:spPr>
          <a:xfrm>
            <a:off x="665233" y="6407151"/>
            <a:ext cx="2423284" cy="189510"/>
          </a:xfrm>
          <a:prstGeom prst="rect">
            <a:avLst/>
          </a:prstGeom>
        </p:spPr>
      </p:pic>
    </p:spTree>
    <p:extLst>
      <p:ext uri="{BB962C8B-B14F-4D97-AF65-F5344CB8AC3E}">
        <p14:creationId xmlns:p14="http://schemas.microsoft.com/office/powerpoint/2010/main" val="1961286878"/>
      </p:ext>
    </p:extLst>
  </p:cSld>
  <p:clrMapOvr>
    <a:masterClrMapping/>
  </p:clrMapOvr>
  <p:extLst>
    <p:ext uri="{DCECCB84-F9BA-43D5-87BE-67443E8EF086}">
      <p15:sldGuideLst xmlns:p15="http://schemas.microsoft.com/office/powerpoint/2012/main">
        <p15:guide id="1" orient="horz" pos="4128">
          <p15:clr>
            <a:srgbClr val="FBAE40"/>
          </p15:clr>
        </p15:guide>
        <p15:guide id="2" pos="38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with SUBTITLE and Bullets">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620891" y="1143000"/>
            <a:ext cx="10896196" cy="429768"/>
          </a:xfrm>
          <a:prstGeom prst="rect">
            <a:avLst/>
          </a:prstGeom>
        </p:spPr>
        <p:txBody>
          <a:bodyPr lIns="0" tIns="0" rIns="0" bIns="0" anchor="ctr">
            <a:noAutofit/>
          </a:bodyPr>
          <a:lstStyle>
            <a:lvl1pPr marL="0" indent="0">
              <a:lnSpc>
                <a:spcPct val="100000"/>
              </a:lnSpc>
              <a:buNone/>
              <a:defRPr sz="2400" b="1">
                <a:solidFill>
                  <a:srgbClr val="286DC0"/>
                </a:solidFill>
                <a:latin typeface="Microsoft Sans Serif" panose="020B0604020202020204" pitchFamily="34" charset="0"/>
                <a:cs typeface="Microsoft Sans Serif" panose="020B0604020202020204" pitchFamily="34" charset="0"/>
              </a:defRPr>
            </a:lvl1pPr>
            <a:lvl2pPr marL="457189" indent="0">
              <a:buNone/>
              <a:defRPr b="1">
                <a:latin typeface="Arial"/>
                <a:cs typeface="Arial"/>
              </a:defRPr>
            </a:lvl2pPr>
            <a:lvl3pPr marL="914377" indent="0">
              <a:buNone/>
              <a:defRPr b="1">
                <a:latin typeface="Arial"/>
                <a:cs typeface="Arial"/>
              </a:defRPr>
            </a:lvl3pPr>
            <a:lvl4pPr marL="1371566" indent="0">
              <a:buNone/>
              <a:defRPr b="1">
                <a:latin typeface="Arial"/>
                <a:cs typeface="Arial"/>
              </a:defRPr>
            </a:lvl4pPr>
            <a:lvl5pPr marL="1828754"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p:txBody>
          <a:bodyPr/>
          <a:lstStyle>
            <a:lvl1pPr>
              <a:defRPr>
                <a:solidFill>
                  <a:srgbClr val="00356B"/>
                </a:solidFill>
                <a:latin typeface="Georgia" panose="02040502050405020303" pitchFamily="18" charset="0"/>
              </a:defRPr>
            </a:lvl1pPr>
          </a:lstStyle>
          <a:p>
            <a:r>
              <a:rPr lang="en-US" dirty="0"/>
              <a:t>Title</a:t>
            </a:r>
          </a:p>
        </p:txBody>
      </p:sp>
      <p:sp>
        <p:nvSpPr>
          <p:cNvPr id="9" name="Slide Number Placeholder 8"/>
          <p:cNvSpPr>
            <a:spLocks noGrp="1"/>
          </p:cNvSpPr>
          <p:nvPr>
            <p:ph type="sldNum" sz="quarter" idx="14"/>
          </p:nvPr>
        </p:nvSpPr>
        <p:spPr/>
        <p:txBody>
          <a:bodyPr/>
          <a:lstStyle>
            <a:lvl1pPr>
              <a:defRPr>
                <a:solidFill>
                  <a:srgbClr val="00356B"/>
                </a:solidFill>
              </a:defRPr>
            </a:lvl1pPr>
          </a:lstStyle>
          <a:p>
            <a:fld id="{32B763C4-0BDF-40C6-AFB5-EA5752AD9CA1}" type="slidenum">
              <a:rPr lang="en-US" smtClean="0"/>
              <a:pPr/>
              <a:t>‹#›</a:t>
            </a:fld>
            <a:endParaRPr lang="en-US" dirty="0"/>
          </a:p>
        </p:txBody>
      </p:sp>
      <p:sp>
        <p:nvSpPr>
          <p:cNvPr id="7" name="Text Placeholder 6"/>
          <p:cNvSpPr>
            <a:spLocks noGrp="1"/>
          </p:cNvSpPr>
          <p:nvPr>
            <p:ph type="body" sz="quarter" idx="15" hasCustomPrompt="1"/>
          </p:nvPr>
        </p:nvSpPr>
        <p:spPr>
          <a:xfrm>
            <a:off x="620184" y="1703387"/>
            <a:ext cx="10896600" cy="4075308"/>
          </a:xfrm>
        </p:spPr>
        <p:txBody>
          <a:bodyPr/>
          <a:lstStyle>
            <a:lvl1pPr marL="342900" indent="-342900">
              <a:buFont typeface="Arial" panose="020B0604020202020204" pitchFamily="34" charset="0"/>
              <a:buChar char="•"/>
              <a:defRPr b="0" i="0">
                <a:solidFill>
                  <a:srgbClr val="00356B"/>
                </a:solidFill>
                <a:latin typeface="Microsoft Sans Serif" panose="020B0604020202020204" pitchFamily="34" charset="0"/>
                <a:cs typeface="Microsoft Sans Serif" panose="020B0604020202020204" pitchFamily="34" charset="0"/>
              </a:defRPr>
            </a:lvl1pPr>
            <a:lvl2pPr marL="628650" indent="-285750">
              <a:buFont typeface="Arial" panose="020B0604020202020204" pitchFamily="34" charset="0"/>
              <a:buChar char="•"/>
              <a:defRPr>
                <a:solidFill>
                  <a:srgbClr val="00356B"/>
                </a:solidFill>
                <a:latin typeface="Microsoft Sans Serif" panose="020B0604020202020204" pitchFamily="34" charset="0"/>
                <a:cs typeface="Microsoft Sans Serif" panose="020B0604020202020204" pitchFamily="34" charset="0"/>
              </a:defRPr>
            </a:lvl2pPr>
            <a:lvl3pPr>
              <a:defRPr>
                <a:solidFill>
                  <a:srgbClr val="00356B"/>
                </a:solidFill>
                <a:latin typeface="Microsoft Sans Serif" panose="020B0604020202020204" pitchFamily="34" charset="0"/>
                <a:cs typeface="Microsoft Sans Serif" panose="020B0604020202020204" pitchFamily="34" charset="0"/>
              </a:defRPr>
            </a:lvl3pPr>
            <a:lvl4pPr>
              <a:defRPr>
                <a:solidFill>
                  <a:srgbClr val="00356B"/>
                </a:solidFill>
                <a:latin typeface="Microsoft Sans Serif" panose="020B0604020202020204" pitchFamily="34" charset="0"/>
                <a:cs typeface="Microsoft Sans Serif" panose="020B0604020202020204" pitchFamily="34" charset="0"/>
              </a:defRPr>
            </a:lvl4pPr>
            <a:lvl5pPr>
              <a:defRPr/>
            </a:lvl5pPr>
          </a:lstStyle>
          <a:p>
            <a:pPr lvl="0"/>
            <a:r>
              <a:rPr lang="en-US" altLang="en-US" dirty="0"/>
              <a:t>Bullet</a:t>
            </a:r>
          </a:p>
          <a:p>
            <a:pPr lvl="1"/>
            <a:r>
              <a:rPr lang="en-US" altLang="en-US" dirty="0"/>
              <a:t>Sub-bullet</a:t>
            </a:r>
          </a:p>
          <a:p>
            <a:pPr lvl="2"/>
            <a:r>
              <a:rPr lang="en-US" altLang="en-US" dirty="0"/>
              <a:t>Sub-bullet</a:t>
            </a:r>
          </a:p>
          <a:p>
            <a:pPr lvl="3"/>
            <a:r>
              <a:rPr lang="en-US" altLang="en-US" dirty="0"/>
              <a:t>Sub-bullet</a:t>
            </a:r>
          </a:p>
        </p:txBody>
      </p:sp>
      <p:pic>
        <p:nvPicPr>
          <p:cNvPr id="8" name="Picture 7">
            <a:extLst>
              <a:ext uri="{FF2B5EF4-FFF2-40B4-BE49-F238E27FC236}">
                <a16:creationId xmlns:a16="http://schemas.microsoft.com/office/drawing/2014/main" id="{ABC0B471-FCF1-314A-8DFB-FC3CF43C3F42}"/>
              </a:ext>
            </a:extLst>
          </p:cNvPr>
          <p:cNvPicPr>
            <a:picLocks noChangeAspect="1"/>
          </p:cNvPicPr>
          <p:nvPr userDrawn="1"/>
        </p:nvPicPr>
        <p:blipFill>
          <a:blip r:embed="rId2"/>
          <a:stretch>
            <a:fillRect/>
          </a:stretch>
        </p:blipFill>
        <p:spPr>
          <a:xfrm>
            <a:off x="665233" y="6407151"/>
            <a:ext cx="2423284" cy="189511"/>
          </a:xfrm>
          <a:prstGeom prst="rect">
            <a:avLst/>
          </a:prstGeom>
        </p:spPr>
      </p:pic>
    </p:spTree>
    <p:extLst>
      <p:ext uri="{BB962C8B-B14F-4D97-AF65-F5344CB8AC3E}">
        <p14:creationId xmlns:p14="http://schemas.microsoft.com/office/powerpoint/2010/main" val="909168191"/>
      </p:ext>
    </p:extLst>
  </p:cSld>
  <p:clrMapOvr>
    <a:masterClrMapping/>
  </p:clrMapOvr>
  <p:extLst>
    <p:ext uri="{DCECCB84-F9BA-43D5-87BE-67443E8EF086}">
      <p15:sldGuideLst xmlns:p15="http://schemas.microsoft.com/office/powerpoint/2012/main">
        <p15:guide id="1" orient="horz" pos="72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Slide 4">
    <p:spTree>
      <p:nvGrpSpPr>
        <p:cNvPr id="1" name=""/>
        <p:cNvGrpSpPr/>
        <p:nvPr/>
      </p:nvGrpSpPr>
      <p:grpSpPr>
        <a:xfrm>
          <a:off x="0" y="0"/>
          <a:ext cx="0" cy="0"/>
          <a:chOff x="0" y="0"/>
          <a:chExt cx="0" cy="0"/>
        </a:xfrm>
      </p:grpSpPr>
      <p:sp>
        <p:nvSpPr>
          <p:cNvPr id="16" name="Title 3"/>
          <p:cNvSpPr>
            <a:spLocks noGrp="1"/>
          </p:cNvSpPr>
          <p:nvPr>
            <p:ph type="title"/>
          </p:nvPr>
        </p:nvSpPr>
        <p:spPr>
          <a:xfrm>
            <a:off x="601581" y="466346"/>
            <a:ext cx="10828420" cy="507831"/>
          </a:xfrm>
        </p:spPr>
        <p:txBody>
          <a:bodyPr/>
          <a:lstStyle>
            <a:lvl1pPr>
              <a:defRPr sz="3600">
                <a:solidFill>
                  <a:srgbClr val="00356B"/>
                </a:solidFill>
                <a:latin typeface="Georgia" panose="02040502050405020303" pitchFamily="18" charset="0"/>
                <a:cs typeface="Microsoft Sans Serif"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solidFill>
                  <a:srgbClr val="00356B"/>
                </a:solidFill>
              </a:defRPr>
            </a:lvl1pPr>
          </a:lstStyle>
          <a:p>
            <a:pPr>
              <a:defRPr/>
            </a:pPr>
            <a:fld id="{A48725E7-0BCD-FA4A-B64F-9E36BFFE79F3}" type="slidenum">
              <a:rPr lang="en-US" smtClean="0"/>
              <a:pPr>
                <a:defRPr/>
              </a:pPr>
              <a:t>‹#›</a:t>
            </a:fld>
            <a:endParaRPr lang="en-US" dirty="0"/>
          </a:p>
        </p:txBody>
      </p:sp>
      <p:pic>
        <p:nvPicPr>
          <p:cNvPr id="7" name="Picture 6">
            <a:extLst>
              <a:ext uri="{FF2B5EF4-FFF2-40B4-BE49-F238E27FC236}">
                <a16:creationId xmlns:a16="http://schemas.microsoft.com/office/drawing/2014/main" id="{42803B98-4473-4845-B33B-93D1EB0BF5E1}"/>
              </a:ext>
            </a:extLst>
          </p:cNvPr>
          <p:cNvPicPr>
            <a:picLocks noChangeAspect="1"/>
          </p:cNvPicPr>
          <p:nvPr userDrawn="1"/>
        </p:nvPicPr>
        <p:blipFill>
          <a:blip r:embed="rId2"/>
          <a:stretch>
            <a:fillRect/>
          </a:stretch>
        </p:blipFill>
        <p:spPr>
          <a:xfrm>
            <a:off x="665233" y="6407151"/>
            <a:ext cx="2423284" cy="189511"/>
          </a:xfrm>
          <a:prstGeom prst="rect">
            <a:avLst/>
          </a:prstGeom>
        </p:spPr>
      </p:pic>
      <p:sp>
        <p:nvSpPr>
          <p:cNvPr id="3" name="Text Placeholder 2">
            <a:extLst>
              <a:ext uri="{FF2B5EF4-FFF2-40B4-BE49-F238E27FC236}">
                <a16:creationId xmlns:a16="http://schemas.microsoft.com/office/drawing/2014/main" id="{142C0793-E1F7-4143-8EEE-B1FF00AA2353}"/>
              </a:ext>
            </a:extLst>
          </p:cNvPr>
          <p:cNvSpPr>
            <a:spLocks noGrp="1"/>
          </p:cNvSpPr>
          <p:nvPr>
            <p:ph type="body" sz="quarter" idx="11" hasCustomPrompt="1"/>
          </p:nvPr>
        </p:nvSpPr>
        <p:spPr>
          <a:xfrm>
            <a:off x="601663" y="1143000"/>
            <a:ext cx="10828337" cy="365760"/>
          </a:xfrm>
          <a:solidFill>
            <a:srgbClr val="00356B"/>
          </a:solidFill>
        </p:spPr>
        <p:txBody>
          <a:bodyPr anchor="ctr"/>
          <a:lstStyle>
            <a:lvl1pPr>
              <a:defRPr sz="2000">
                <a:solidFill>
                  <a:srgbClr val="F2CD00"/>
                </a:solidFill>
              </a:defRPr>
            </a:lvl1pPr>
          </a:lstStyle>
          <a:p>
            <a:pPr lvl="0"/>
            <a:r>
              <a:rPr lang="en-US" dirty="0"/>
              <a:t>EDIT MASTER TEXT STYLES</a:t>
            </a:r>
          </a:p>
        </p:txBody>
      </p:sp>
      <p:sp>
        <p:nvSpPr>
          <p:cNvPr id="8" name="Content Placeholder 7">
            <a:extLst>
              <a:ext uri="{FF2B5EF4-FFF2-40B4-BE49-F238E27FC236}">
                <a16:creationId xmlns:a16="http://schemas.microsoft.com/office/drawing/2014/main" id="{C8433FC3-5296-964B-AD6E-84BADB8C2AA7}"/>
              </a:ext>
            </a:extLst>
          </p:cNvPr>
          <p:cNvSpPr>
            <a:spLocks noGrp="1"/>
          </p:cNvSpPr>
          <p:nvPr>
            <p:ph sz="quarter" idx="13"/>
          </p:nvPr>
        </p:nvSpPr>
        <p:spPr>
          <a:xfrm>
            <a:off x="6096000" y="1676400"/>
            <a:ext cx="5334000" cy="4572000"/>
          </a:xfrm>
        </p:spPr>
        <p:txBody>
          <a:bodyPr/>
          <a:lstStyle>
            <a:lvl1pPr>
              <a:defRPr>
                <a:solidFill>
                  <a:srgbClr val="00356B"/>
                </a:solidFill>
              </a:defRPr>
            </a:lvl1pPr>
            <a:lvl2pPr>
              <a:defRPr>
                <a:solidFill>
                  <a:srgbClr val="00356B"/>
                </a:solidFill>
              </a:defRPr>
            </a:lvl2pPr>
            <a:lvl3pPr>
              <a:defRPr>
                <a:solidFill>
                  <a:srgbClr val="00356B"/>
                </a:solidFill>
              </a:defRPr>
            </a:lvl3pPr>
            <a:lvl4pPr>
              <a:defRPr>
                <a:solidFill>
                  <a:srgbClr val="00356B"/>
                </a:solidFill>
              </a:defRPr>
            </a:lvl4pPr>
            <a:lvl5pPr>
              <a:defRPr>
                <a:solidFill>
                  <a:srgbClr val="00356B"/>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7">
            <a:extLst>
              <a:ext uri="{FF2B5EF4-FFF2-40B4-BE49-F238E27FC236}">
                <a16:creationId xmlns:a16="http://schemas.microsoft.com/office/drawing/2014/main" id="{E5A66AA7-1DC7-CD42-AA8F-4303706B4626}"/>
              </a:ext>
            </a:extLst>
          </p:cNvPr>
          <p:cNvSpPr>
            <a:spLocks noGrp="1"/>
          </p:cNvSpPr>
          <p:nvPr>
            <p:ph sz="quarter" idx="14"/>
          </p:nvPr>
        </p:nvSpPr>
        <p:spPr>
          <a:xfrm>
            <a:off x="598829" y="1676400"/>
            <a:ext cx="5334000" cy="4572000"/>
          </a:xfrm>
        </p:spPr>
        <p:txBody>
          <a:bodyPr/>
          <a:lstStyle>
            <a:lvl1pPr>
              <a:defRPr>
                <a:solidFill>
                  <a:srgbClr val="00356B"/>
                </a:solidFill>
              </a:defRPr>
            </a:lvl1pPr>
            <a:lvl2pPr>
              <a:defRPr>
                <a:solidFill>
                  <a:srgbClr val="00356B"/>
                </a:solidFill>
              </a:defRPr>
            </a:lvl2pPr>
            <a:lvl3pPr>
              <a:defRPr>
                <a:solidFill>
                  <a:srgbClr val="00356B"/>
                </a:solidFill>
              </a:defRPr>
            </a:lvl3pPr>
            <a:lvl4pPr>
              <a:defRPr>
                <a:solidFill>
                  <a:srgbClr val="00356B"/>
                </a:solidFill>
              </a:defRPr>
            </a:lvl4pPr>
            <a:lvl5pPr>
              <a:defRPr>
                <a:solidFill>
                  <a:srgbClr val="00356B"/>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52940590"/>
      </p:ext>
    </p:extLst>
  </p:cSld>
  <p:clrMapOvr>
    <a:masterClrMapping/>
  </p:clrMapOvr>
  <p:extLst>
    <p:ext uri="{DCECCB84-F9BA-43D5-87BE-67443E8EF086}">
      <p15:sldGuideLst xmlns:p15="http://schemas.microsoft.com/office/powerpoint/2012/main">
        <p15:guide id="1" orient="horz" pos="408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D00F14B-BA94-492A-9C4E-3404BE461462}" type="slidenum">
              <a:rPr lang="en-US" smtClean="0"/>
              <a:pPr/>
              <a:t>‹#›</a:t>
            </a:fld>
            <a:endParaRPr lang="en-US"/>
          </a:p>
        </p:txBody>
      </p:sp>
    </p:spTree>
    <p:extLst>
      <p:ext uri="{BB962C8B-B14F-4D97-AF65-F5344CB8AC3E}">
        <p14:creationId xmlns:p14="http://schemas.microsoft.com/office/powerpoint/2010/main" val="2182178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489E924-19EE-4746-A90C-14803C018E71}" type="slidenum">
              <a:rPr lang="en-US" smtClean="0"/>
              <a:pPr/>
              <a:t>‹#›</a:t>
            </a:fld>
            <a:endParaRPr lang="en-US"/>
          </a:p>
        </p:txBody>
      </p:sp>
    </p:spTree>
    <p:extLst>
      <p:ext uri="{BB962C8B-B14F-4D97-AF65-F5344CB8AC3E}">
        <p14:creationId xmlns:p14="http://schemas.microsoft.com/office/powerpoint/2010/main" val="3065272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5232DCF-CEF5-4B3F-B7FF-4FDF4547B80D}" type="slidenum">
              <a:rPr lang="en-US" smtClean="0"/>
              <a:pPr/>
              <a:t>‹#›</a:t>
            </a:fld>
            <a:endParaRPr lang="en-US"/>
          </a:p>
        </p:txBody>
      </p:sp>
    </p:spTree>
    <p:extLst>
      <p:ext uri="{BB962C8B-B14F-4D97-AF65-F5344CB8AC3E}">
        <p14:creationId xmlns:p14="http://schemas.microsoft.com/office/powerpoint/2010/main" val="223524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4E726872-5D10-4E12-9695-7C613AD1D58A}" type="slidenum">
              <a:rPr lang="en-US" smtClean="0"/>
              <a:pPr/>
              <a:t>‹#›</a:t>
            </a:fld>
            <a:endParaRPr lang="en-US"/>
          </a:p>
        </p:txBody>
      </p:sp>
    </p:spTree>
    <p:extLst>
      <p:ext uri="{BB962C8B-B14F-4D97-AF65-F5344CB8AC3E}">
        <p14:creationId xmlns:p14="http://schemas.microsoft.com/office/powerpoint/2010/main" val="102788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2E37B12A-861A-458C-9C6F-921BBF7D187B}" type="slidenum">
              <a:rPr lang="en-US" smtClean="0"/>
              <a:pPr/>
              <a:t>‹#›</a:t>
            </a:fld>
            <a:endParaRPr lang="en-US"/>
          </a:p>
        </p:txBody>
      </p:sp>
    </p:spTree>
    <p:extLst>
      <p:ext uri="{BB962C8B-B14F-4D97-AF65-F5344CB8AC3E}">
        <p14:creationId xmlns:p14="http://schemas.microsoft.com/office/powerpoint/2010/main" val="1011785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5C0F5EAC-9A07-490C-B11E-0F0ADA25C65E}" type="slidenum">
              <a:rPr lang="en-US" smtClean="0"/>
              <a:pPr/>
              <a:t>‹#›</a:t>
            </a:fld>
            <a:endParaRPr lang="en-US"/>
          </a:p>
        </p:txBody>
      </p:sp>
    </p:spTree>
    <p:extLst>
      <p:ext uri="{BB962C8B-B14F-4D97-AF65-F5344CB8AC3E}">
        <p14:creationId xmlns:p14="http://schemas.microsoft.com/office/powerpoint/2010/main" val="177515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A9D05A5-4D37-452F-A8A8-88DC810682B7}" type="slidenum">
              <a:rPr lang="en-US" smtClean="0"/>
              <a:pPr/>
              <a:t>‹#›</a:t>
            </a:fld>
            <a:endParaRPr lang="en-US"/>
          </a:p>
        </p:txBody>
      </p:sp>
    </p:spTree>
    <p:extLst>
      <p:ext uri="{BB962C8B-B14F-4D97-AF65-F5344CB8AC3E}">
        <p14:creationId xmlns:p14="http://schemas.microsoft.com/office/powerpoint/2010/main" val="4275934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2A971FA-C96F-4571-BC05-5B62181465CE}" type="slidenum">
              <a:rPr lang="en-US" smtClean="0"/>
              <a:pPr/>
              <a:t>‹#›</a:t>
            </a:fld>
            <a:endParaRPr lang="en-US"/>
          </a:p>
        </p:txBody>
      </p:sp>
    </p:spTree>
    <p:extLst>
      <p:ext uri="{BB962C8B-B14F-4D97-AF65-F5344CB8AC3E}">
        <p14:creationId xmlns:p14="http://schemas.microsoft.com/office/powerpoint/2010/main" val="233780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E1095-72B8-4744-8B27-F7DA944AB723}" type="slidenum">
              <a:rPr lang="en-US" smtClean="0"/>
              <a:pPr/>
              <a:t>‹#›</a:t>
            </a:fld>
            <a:endParaRPr lang="en-US"/>
          </a:p>
        </p:txBody>
      </p:sp>
    </p:spTree>
    <p:extLst>
      <p:ext uri="{BB962C8B-B14F-4D97-AF65-F5344CB8AC3E}">
        <p14:creationId xmlns:p14="http://schemas.microsoft.com/office/powerpoint/2010/main" val="98777272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notesSlide" Target="../notesSlides/notesSlide4.xml"/><Relationship Id="rId16" Type="http://schemas.openxmlformats.org/officeDocument/2006/relationships/image" Target="../media/image19.svg"/><Relationship Id="rId1" Type="http://schemas.openxmlformats.org/officeDocument/2006/relationships/slideLayout" Target="../slideLayouts/slideLayout13.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952500" y="-81688"/>
            <a:ext cx="10287000" cy="1153250"/>
          </a:xfrm>
          <a:prstGeom prst="rect">
            <a:avLst/>
          </a:prstGeom>
          <a:solidFill>
            <a:srgbClr val="0E4C92"/>
          </a:solidFill>
          <a:ln w="9525">
            <a:noFill/>
            <a:miter lim="800000"/>
            <a:headEnd/>
            <a:tailEnd/>
          </a:ln>
        </p:spPr>
        <p:txBody>
          <a:bodyPr wrap="none" lIns="13995" tIns="6998" rIns="13995" bIns="6998" anchor="ctr"/>
          <a:lstStyle/>
          <a:p>
            <a:pPr algn="ctr" defTabSz="1410465" eaLnBrk="0" fontAlgn="base" hangingPunct="0">
              <a:spcBef>
                <a:spcPts val="313"/>
              </a:spcBef>
              <a:spcAft>
                <a:spcPct val="0"/>
              </a:spcAft>
              <a:defRPr/>
            </a:pPr>
            <a:endParaRPr lang="en-US" sz="1250" dirty="0">
              <a:solidFill>
                <a:srgbClr val="000000"/>
              </a:solidFill>
              <a:latin typeface="Arial" pitchFamily="34" charset="0"/>
              <a:ea typeface="MS PGothic" pitchFamily="34" charset="-128"/>
            </a:endParaRPr>
          </a:p>
        </p:txBody>
      </p:sp>
      <p:sp>
        <p:nvSpPr>
          <p:cNvPr id="14340" name="Rectangle 9"/>
          <p:cNvSpPr>
            <a:spLocks noChangeArrowheads="1"/>
          </p:cNvSpPr>
          <p:nvPr/>
        </p:nvSpPr>
        <p:spPr bwMode="auto">
          <a:xfrm>
            <a:off x="952500" y="6548986"/>
            <a:ext cx="10287000" cy="331904"/>
          </a:xfrm>
          <a:prstGeom prst="rect">
            <a:avLst/>
          </a:prstGeom>
          <a:solidFill>
            <a:srgbClr val="0E4C92"/>
          </a:solidFill>
          <a:ln w="9525">
            <a:noFill/>
            <a:miter lim="800000"/>
            <a:headEnd/>
            <a:tailEnd/>
          </a:ln>
        </p:spPr>
        <p:txBody>
          <a:bodyPr wrap="none" lIns="13995" tIns="6998" rIns="13995" bIns="6998" anchor="ctr"/>
          <a:lstStyle/>
          <a:p>
            <a:pPr defTabSz="285750" eaLnBrk="0" fontAlgn="base" hangingPunct="0">
              <a:spcBef>
                <a:spcPct val="0"/>
              </a:spcBef>
              <a:spcAft>
                <a:spcPct val="0"/>
              </a:spcAft>
              <a:defRPr/>
            </a:pPr>
            <a:endParaRPr lang="en-US" sz="143" dirty="0">
              <a:solidFill>
                <a:srgbClr val="000000"/>
              </a:solidFill>
              <a:latin typeface="Arial" pitchFamily="34" charset="0"/>
              <a:ea typeface="MS PGothic" pitchFamily="34" charset="-128"/>
            </a:endParaRPr>
          </a:p>
        </p:txBody>
      </p:sp>
      <p:sp>
        <p:nvSpPr>
          <p:cNvPr id="14346" name="Rectangle 51"/>
          <p:cNvSpPr>
            <a:spLocks noChangeArrowheads="1"/>
          </p:cNvSpPr>
          <p:nvPr/>
        </p:nvSpPr>
        <p:spPr bwMode="auto">
          <a:xfrm>
            <a:off x="5184075" y="4093957"/>
            <a:ext cx="16653" cy="30288"/>
          </a:xfrm>
          <a:prstGeom prst="rect">
            <a:avLst/>
          </a:prstGeom>
          <a:noFill/>
          <a:ln w="9525">
            <a:noFill/>
            <a:miter lim="800000"/>
            <a:headEnd/>
            <a:tailEnd/>
          </a:ln>
        </p:spPr>
        <p:txBody>
          <a:bodyPr wrap="none" lIns="8214" tIns="4107" rIns="8214" bIns="4107">
            <a:spAutoFit/>
          </a:bodyPr>
          <a:lstStyle/>
          <a:p>
            <a:pPr defTabSz="82125" eaLnBrk="0" fontAlgn="base" hangingPunct="0">
              <a:spcBef>
                <a:spcPct val="0"/>
              </a:spcBef>
              <a:spcAft>
                <a:spcPct val="0"/>
              </a:spcAft>
              <a:defRPr/>
            </a:pPr>
            <a:endParaRPr lang="en-US" sz="143">
              <a:solidFill>
                <a:srgbClr val="000000"/>
              </a:solidFill>
              <a:latin typeface="Arial" pitchFamily="34" charset="0"/>
              <a:ea typeface="MS PGothic" pitchFamily="34" charset="-128"/>
            </a:endParaRPr>
          </a:p>
        </p:txBody>
      </p:sp>
      <p:sp>
        <p:nvSpPr>
          <p:cNvPr id="14347" name="Rectangle 55"/>
          <p:cNvSpPr>
            <a:spLocks noChangeArrowheads="1"/>
          </p:cNvSpPr>
          <p:nvPr/>
        </p:nvSpPr>
        <p:spPr bwMode="auto">
          <a:xfrm>
            <a:off x="5449131" y="2271309"/>
            <a:ext cx="16653" cy="30288"/>
          </a:xfrm>
          <a:prstGeom prst="rect">
            <a:avLst/>
          </a:prstGeom>
          <a:noFill/>
          <a:ln w="9525">
            <a:noFill/>
            <a:miter lim="800000"/>
            <a:headEnd/>
            <a:tailEnd/>
          </a:ln>
        </p:spPr>
        <p:txBody>
          <a:bodyPr wrap="none" lIns="8214" tIns="4107" rIns="8214" bIns="4107">
            <a:spAutoFit/>
          </a:bodyPr>
          <a:lstStyle/>
          <a:p>
            <a:pPr defTabSz="82125" eaLnBrk="0" fontAlgn="base" hangingPunct="0">
              <a:spcBef>
                <a:spcPct val="0"/>
              </a:spcBef>
              <a:spcAft>
                <a:spcPct val="0"/>
              </a:spcAft>
              <a:defRPr/>
            </a:pPr>
            <a:endParaRPr lang="en-US" sz="143">
              <a:solidFill>
                <a:srgbClr val="000000"/>
              </a:solidFill>
              <a:latin typeface="Arial" pitchFamily="34" charset="0"/>
              <a:ea typeface="MS PGothic" pitchFamily="34" charset="-128"/>
            </a:endParaRPr>
          </a:p>
        </p:txBody>
      </p:sp>
      <p:sp>
        <p:nvSpPr>
          <p:cNvPr id="14348" name="Rectangle 62"/>
          <p:cNvSpPr>
            <a:spLocks noChangeArrowheads="1"/>
          </p:cNvSpPr>
          <p:nvPr/>
        </p:nvSpPr>
        <p:spPr bwMode="auto">
          <a:xfrm>
            <a:off x="7063561" y="6148777"/>
            <a:ext cx="16653" cy="30288"/>
          </a:xfrm>
          <a:prstGeom prst="rect">
            <a:avLst/>
          </a:prstGeom>
          <a:noFill/>
          <a:ln w="9525">
            <a:noFill/>
            <a:miter lim="800000"/>
            <a:headEnd/>
            <a:tailEnd/>
          </a:ln>
        </p:spPr>
        <p:txBody>
          <a:bodyPr wrap="none" lIns="8214" tIns="4107" rIns="8214" bIns="4107">
            <a:spAutoFit/>
          </a:bodyPr>
          <a:lstStyle/>
          <a:p>
            <a:pPr defTabSz="82125" eaLnBrk="0" fontAlgn="base" hangingPunct="0">
              <a:spcBef>
                <a:spcPct val="0"/>
              </a:spcBef>
              <a:spcAft>
                <a:spcPct val="0"/>
              </a:spcAft>
              <a:defRPr/>
            </a:pPr>
            <a:endParaRPr lang="en-US" sz="143">
              <a:solidFill>
                <a:srgbClr val="000000"/>
              </a:solidFill>
              <a:latin typeface="Arial" pitchFamily="34" charset="0"/>
              <a:ea typeface="MS PGothic" pitchFamily="34" charset="-128"/>
            </a:endParaRPr>
          </a:p>
        </p:txBody>
      </p:sp>
      <p:pic>
        <p:nvPicPr>
          <p:cNvPr id="8" name="Picture 7">
            <a:extLst>
              <a:ext uri="{FF2B5EF4-FFF2-40B4-BE49-F238E27FC236}">
                <a16:creationId xmlns:a16="http://schemas.microsoft.com/office/drawing/2014/main" id="{A1AEFA75-797A-4013-A7B7-0A37498CEE68}"/>
              </a:ext>
            </a:extLst>
          </p:cNvPr>
          <p:cNvPicPr>
            <a:picLocks noChangeAspect="1"/>
          </p:cNvPicPr>
          <p:nvPr/>
        </p:nvPicPr>
        <p:blipFill>
          <a:blip r:embed="rId3"/>
          <a:stretch>
            <a:fillRect/>
          </a:stretch>
        </p:blipFill>
        <p:spPr>
          <a:xfrm>
            <a:off x="1649033" y="142875"/>
            <a:ext cx="729965" cy="851627"/>
          </a:xfrm>
          <a:prstGeom prst="rect">
            <a:avLst/>
          </a:prstGeom>
        </p:spPr>
      </p:pic>
      <p:pic>
        <p:nvPicPr>
          <p:cNvPr id="31" name="Picture 30">
            <a:extLst>
              <a:ext uri="{FF2B5EF4-FFF2-40B4-BE49-F238E27FC236}">
                <a16:creationId xmlns:a16="http://schemas.microsoft.com/office/drawing/2014/main" id="{25D31CF7-71E4-40DF-99D4-651ABFDC9A15}"/>
              </a:ext>
            </a:extLst>
          </p:cNvPr>
          <p:cNvPicPr>
            <a:picLocks noChangeAspect="1"/>
          </p:cNvPicPr>
          <p:nvPr/>
        </p:nvPicPr>
        <p:blipFill>
          <a:blip r:embed="rId4"/>
          <a:stretch>
            <a:fillRect/>
          </a:stretch>
        </p:blipFill>
        <p:spPr>
          <a:xfrm>
            <a:off x="5214938" y="6596063"/>
            <a:ext cx="1762125" cy="137805"/>
          </a:xfrm>
          <a:prstGeom prst="rect">
            <a:avLst/>
          </a:prstGeom>
        </p:spPr>
      </p:pic>
      <p:sp>
        <p:nvSpPr>
          <p:cNvPr id="2" name="TextBox 1">
            <a:extLst>
              <a:ext uri="{FF2B5EF4-FFF2-40B4-BE49-F238E27FC236}">
                <a16:creationId xmlns:a16="http://schemas.microsoft.com/office/drawing/2014/main" id="{85DF8264-1F62-1946-AC61-CC9B557B29C9}"/>
              </a:ext>
            </a:extLst>
          </p:cNvPr>
          <p:cNvSpPr txBox="1"/>
          <p:nvPr/>
        </p:nvSpPr>
        <p:spPr>
          <a:xfrm>
            <a:off x="1136248" y="869318"/>
            <a:ext cx="9919503" cy="5324535"/>
          </a:xfrm>
          <a:prstGeom prst="rect">
            <a:avLst/>
          </a:prstGeom>
          <a:noFill/>
        </p:spPr>
        <p:txBody>
          <a:bodyPr wrap="square" rtlCol="0">
            <a:spAutoFit/>
          </a:bodyPr>
          <a:lstStyle/>
          <a:p>
            <a:pPr algn="ctr"/>
            <a:endParaRPr lang="en-US" sz="3200" dirty="0">
              <a:latin typeface="Abadi" panose="020B0604020202020204" pitchFamily="34" charset="0"/>
            </a:endParaRPr>
          </a:p>
          <a:p>
            <a:pPr algn="ctr"/>
            <a:r>
              <a:rPr lang="en-US" sz="4800" b="1" dirty="0">
                <a:solidFill>
                  <a:srgbClr val="0070C0"/>
                </a:solidFill>
                <a:latin typeface="Bahnschrift SemiLight SemiConde" panose="020B0502040204020203" pitchFamily="34" charset="0"/>
              </a:rPr>
              <a:t>Sleep in Young Women with </a:t>
            </a:r>
          </a:p>
          <a:p>
            <a:pPr algn="ctr"/>
            <a:r>
              <a:rPr lang="en-US" sz="4800" b="1" dirty="0">
                <a:solidFill>
                  <a:srgbClr val="0070C0"/>
                </a:solidFill>
                <a:latin typeface="Bahnschrift SemiLight SemiConde" panose="020B0502040204020203" pitchFamily="34" charset="0"/>
              </a:rPr>
              <a:t>Breast Cancer: </a:t>
            </a:r>
          </a:p>
          <a:p>
            <a:pPr algn="ctr"/>
            <a:r>
              <a:rPr lang="en-US" sz="4800" b="1" dirty="0">
                <a:solidFill>
                  <a:srgbClr val="0070C0"/>
                </a:solidFill>
                <a:latin typeface="Bahnschrift SemiLight SemiConde" panose="020B0502040204020203" pitchFamily="34" charset="0"/>
              </a:rPr>
              <a:t>A Narrative Review </a:t>
            </a:r>
          </a:p>
          <a:p>
            <a:pPr algn="ctr"/>
            <a:endParaRPr lang="en-US" sz="3200" dirty="0">
              <a:latin typeface="Calibri" panose="020F0502020204030204" pitchFamily="34" charset="0"/>
              <a:cs typeface="Calibri" panose="020F0502020204030204" pitchFamily="34" charset="0"/>
            </a:endParaRPr>
          </a:p>
          <a:p>
            <a:pPr algn="ctr"/>
            <a:r>
              <a:rPr lang="en-US" sz="2000" i="1" dirty="0">
                <a:latin typeface="Calibri" panose="020F0502020204030204" pitchFamily="34" charset="0"/>
                <a:cs typeface="Calibri" panose="020F0502020204030204" pitchFamily="34" charset="0"/>
              </a:rPr>
              <a:t>YSN Scholar’s Day </a:t>
            </a:r>
          </a:p>
          <a:p>
            <a:pPr algn="ctr"/>
            <a:endParaRPr lang="en-US" sz="3200" dirty="0">
              <a:latin typeface="Calibri" panose="020F0502020204030204" pitchFamily="34" charset="0"/>
              <a:cs typeface="Calibri" panose="020F0502020204030204" pitchFamily="34" charset="0"/>
            </a:endParaRPr>
          </a:p>
          <a:p>
            <a:pPr algn="ctr"/>
            <a:r>
              <a:rPr lang="en-US" sz="1600" dirty="0">
                <a:latin typeface="Calibri" panose="020F0502020204030204" pitchFamily="34" charset="0"/>
                <a:cs typeface="Calibri" panose="020F0502020204030204" pitchFamily="34" charset="0"/>
              </a:rPr>
              <a:t>Youri Hwang, MSN, APRN, FNP-C</a:t>
            </a:r>
          </a:p>
          <a:p>
            <a:pPr algn="ctr"/>
            <a:r>
              <a:rPr lang="en-US" sz="1600" dirty="0">
                <a:latin typeface="Calibri" panose="020F0502020204030204" pitchFamily="34" charset="0"/>
                <a:cs typeface="Calibri" panose="020F0502020204030204" pitchFamily="34" charset="0"/>
              </a:rPr>
              <a:t>PhD Candidate </a:t>
            </a:r>
          </a:p>
          <a:p>
            <a:pPr algn="ctr"/>
            <a:endParaRPr lang="en-US" sz="1600" dirty="0">
              <a:latin typeface="Calibri" panose="020F0502020204030204" pitchFamily="34" charset="0"/>
              <a:cs typeface="Calibri" panose="020F0502020204030204" pitchFamily="34" charset="0"/>
            </a:endParaRPr>
          </a:p>
          <a:p>
            <a:pPr algn="ctr"/>
            <a:r>
              <a:rPr lang="en-US" sz="1600" dirty="0">
                <a:latin typeface="Calibri" panose="020F0502020204030204" pitchFamily="34" charset="0"/>
                <a:cs typeface="Calibri" panose="020F0502020204030204" pitchFamily="34" charset="0"/>
              </a:rPr>
              <a:t>M. Tish </a:t>
            </a:r>
            <a:r>
              <a:rPr lang="en-US" sz="1600" dirty="0" err="1">
                <a:latin typeface="Calibri" panose="020F0502020204030204" pitchFamily="34" charset="0"/>
                <a:cs typeface="Calibri" panose="020F0502020204030204" pitchFamily="34" charset="0"/>
              </a:rPr>
              <a:t>Knobf</a:t>
            </a:r>
            <a:r>
              <a:rPr lang="en-US" sz="1600" dirty="0">
                <a:latin typeface="Calibri" panose="020F0502020204030204" pitchFamily="34" charset="0"/>
                <a:cs typeface="Calibri" panose="020F0502020204030204" pitchFamily="34" charset="0"/>
              </a:rPr>
              <a:t>, PhD, RN, FAAN</a:t>
            </a:r>
          </a:p>
          <a:p>
            <a:pPr algn="ctr"/>
            <a:r>
              <a:rPr lang="en-US" sz="1600" dirty="0">
                <a:latin typeface="Calibri" panose="020F0502020204030204" pitchFamily="34" charset="0"/>
                <a:cs typeface="Calibri" panose="020F0502020204030204" pitchFamily="34" charset="0"/>
              </a:rPr>
              <a:t>Professor </a:t>
            </a:r>
          </a:p>
        </p:txBody>
      </p:sp>
    </p:spTree>
    <p:extLst>
      <p:ext uri="{BB962C8B-B14F-4D97-AF65-F5344CB8AC3E}">
        <p14:creationId xmlns:p14="http://schemas.microsoft.com/office/powerpoint/2010/main" val="1723404543"/>
      </p:ext>
    </p:extLst>
  </p:cSld>
  <p:clrMapOvr>
    <a:masterClrMapping/>
  </p:clrMapOvr>
  <mc:AlternateContent xmlns:mc="http://schemas.openxmlformats.org/markup-compatibility/2006" xmlns:p14="http://schemas.microsoft.com/office/powerpoint/2010/main">
    <mc:Choice Requires="p14">
      <p:transition spd="slow" p14:dur="2000" advTm="16611"/>
    </mc:Choice>
    <mc:Fallback xmlns="">
      <p:transition spd="slow" advTm="1661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9ADCC1C-94F0-5242-B444-6E15D063304E}"/>
              </a:ext>
            </a:extLst>
          </p:cNvPr>
          <p:cNvSpPr>
            <a:spLocks noGrp="1"/>
          </p:cNvSpPr>
          <p:nvPr>
            <p:ph type="body" sz="quarter" idx="4294967295"/>
          </p:nvPr>
        </p:nvSpPr>
        <p:spPr>
          <a:xfrm>
            <a:off x="915017" y="824346"/>
            <a:ext cx="10361965" cy="4653643"/>
          </a:xfrm>
        </p:spPr>
        <p:txBody>
          <a:bodyPr/>
          <a:lstStyle/>
          <a:p>
            <a:pPr>
              <a:lnSpc>
                <a:spcPct val="150000"/>
              </a:lnSpc>
              <a:buFont typeface="Wingdings" pitchFamily="2" charset="2"/>
              <a:buChar char="§"/>
            </a:pPr>
            <a:endParaRPr lang="en-US" sz="2800" dirty="0">
              <a:solidFill>
                <a:schemeClr val="tx1"/>
              </a:solidFill>
              <a:latin typeface="Calibri" panose="020F0502020204030204" pitchFamily="34" charset="0"/>
              <a:cs typeface="Calibri" panose="020F0502020204030204" pitchFamily="34" charset="0"/>
            </a:endParaRPr>
          </a:p>
          <a:p>
            <a:pPr>
              <a:lnSpc>
                <a:spcPct val="150000"/>
              </a:lnSpc>
              <a:buFont typeface="Wingdings" pitchFamily="2" charset="2"/>
              <a:buChar char="§"/>
            </a:pPr>
            <a:r>
              <a:rPr lang="en-US" sz="2800" dirty="0">
                <a:solidFill>
                  <a:schemeClr val="tx1"/>
                </a:solidFill>
                <a:latin typeface="Calibri" panose="020F0502020204030204" pitchFamily="34" charset="0"/>
                <a:cs typeface="Calibri" panose="020F0502020204030204" pitchFamily="34" charset="0"/>
              </a:rPr>
              <a:t> OVID Medline, </a:t>
            </a:r>
            <a:r>
              <a:rPr lang="en-US" sz="2800" dirty="0" err="1">
                <a:solidFill>
                  <a:schemeClr val="tx1"/>
                </a:solidFill>
                <a:latin typeface="Calibri" panose="020F0502020204030204" pitchFamily="34" charset="0"/>
                <a:cs typeface="Calibri" panose="020F0502020204030204" pitchFamily="34" charset="0"/>
              </a:rPr>
              <a:t>PsychINFO</a:t>
            </a:r>
            <a:r>
              <a:rPr lang="en-US" sz="2800" dirty="0">
                <a:solidFill>
                  <a:schemeClr val="tx1"/>
                </a:solidFill>
                <a:latin typeface="Calibri" panose="020F0502020204030204" pitchFamily="34" charset="0"/>
                <a:cs typeface="Calibri" panose="020F0502020204030204" pitchFamily="34" charset="0"/>
              </a:rPr>
              <a:t>, Embase, Scopus</a:t>
            </a:r>
          </a:p>
          <a:p>
            <a:pPr>
              <a:lnSpc>
                <a:spcPct val="150000"/>
              </a:lnSpc>
              <a:buFont typeface="Wingdings" pitchFamily="2" charset="2"/>
              <a:buChar char="§"/>
            </a:pPr>
            <a:r>
              <a:rPr lang="en-US" sz="2800" dirty="0">
                <a:solidFill>
                  <a:schemeClr val="tx1"/>
                </a:solidFill>
                <a:latin typeface="Calibri" panose="020F0502020204030204" pitchFamily="34" charset="0"/>
                <a:cs typeface="Calibri" panose="020F0502020204030204" pitchFamily="34" charset="0"/>
              </a:rPr>
              <a:t> Key terms: Breast cancer AND young OR younger OR  premenopausal, AND sleep OR sleep disturbance OR insomnia OR sleep problems OR sleep deficiency  </a:t>
            </a:r>
          </a:p>
          <a:p>
            <a:pPr>
              <a:lnSpc>
                <a:spcPct val="150000"/>
              </a:lnSpc>
              <a:buFont typeface="Wingdings" pitchFamily="2" charset="2"/>
              <a:buChar char="§"/>
            </a:pPr>
            <a:r>
              <a:rPr lang="en-US" sz="2800" dirty="0">
                <a:solidFill>
                  <a:schemeClr val="tx1"/>
                </a:solidFill>
                <a:latin typeface="Calibri" panose="020F0502020204030204" pitchFamily="34" charset="0"/>
                <a:cs typeface="Calibri" panose="020F0502020204030204" pitchFamily="34" charset="0"/>
              </a:rPr>
              <a:t> Managed by Covidence</a:t>
            </a:r>
          </a:p>
        </p:txBody>
      </p:sp>
      <p:sp>
        <p:nvSpPr>
          <p:cNvPr id="3" name="Title 2">
            <a:extLst>
              <a:ext uri="{FF2B5EF4-FFF2-40B4-BE49-F238E27FC236}">
                <a16:creationId xmlns:a16="http://schemas.microsoft.com/office/drawing/2014/main" id="{3608A1E4-9F5E-BA46-8C49-D15C33635009}"/>
              </a:ext>
            </a:extLst>
          </p:cNvPr>
          <p:cNvSpPr>
            <a:spLocks noGrp="1"/>
          </p:cNvSpPr>
          <p:nvPr>
            <p:ph type="title"/>
          </p:nvPr>
        </p:nvSpPr>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 Search Methods </a:t>
            </a:r>
          </a:p>
        </p:txBody>
      </p:sp>
      <p:sp>
        <p:nvSpPr>
          <p:cNvPr id="4" name="Slide Number Placeholder 3">
            <a:extLst>
              <a:ext uri="{FF2B5EF4-FFF2-40B4-BE49-F238E27FC236}">
                <a16:creationId xmlns:a16="http://schemas.microsoft.com/office/drawing/2014/main" id="{0940C460-E63E-F541-B25B-35015FBD7808}"/>
              </a:ext>
            </a:extLst>
          </p:cNvPr>
          <p:cNvSpPr>
            <a:spLocks noGrp="1"/>
          </p:cNvSpPr>
          <p:nvPr>
            <p:ph type="sldNum" sz="quarter" idx="10"/>
          </p:nvPr>
        </p:nvSpPr>
        <p:spPr/>
        <p:txBody>
          <a:bodyPr/>
          <a:lstStyle/>
          <a:p>
            <a:pPr>
              <a:defRPr/>
            </a:pPr>
            <a:fld id="{A48725E7-0BCD-FA4A-B64F-9E36BFFE79F3}" type="slidenum">
              <a:rPr lang="en-US" smtClean="0"/>
              <a:pPr>
                <a:defRPr/>
              </a:pPr>
              <a:t>10</a:t>
            </a:fld>
            <a:endParaRPr lang="en-US" dirty="0"/>
          </a:p>
        </p:txBody>
      </p:sp>
    </p:spTree>
    <p:extLst>
      <p:ext uri="{BB962C8B-B14F-4D97-AF65-F5344CB8AC3E}">
        <p14:creationId xmlns:p14="http://schemas.microsoft.com/office/powerpoint/2010/main" val="284022449"/>
      </p:ext>
    </p:extLst>
  </p:cSld>
  <p:clrMapOvr>
    <a:masterClrMapping/>
  </p:clrMapOvr>
  <mc:AlternateContent xmlns:mc="http://schemas.openxmlformats.org/markup-compatibility/2006" xmlns:p14="http://schemas.microsoft.com/office/powerpoint/2010/main">
    <mc:Choice Requires="p14">
      <p:transition spd="slow" p14:dur="2000" advTm="15968"/>
    </mc:Choice>
    <mc:Fallback xmlns="">
      <p:transition spd="slow" advTm="1596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CB9D47A-47A2-0949-8325-66FE72380FF8}"/>
              </a:ext>
            </a:extLst>
          </p:cNvPr>
          <p:cNvSpPr>
            <a:spLocks noGrp="1"/>
          </p:cNvSpPr>
          <p:nvPr>
            <p:ph type="sldNum" sz="quarter" idx="12"/>
          </p:nvPr>
        </p:nvSpPr>
        <p:spPr>
          <a:prstGeom prst="rect">
            <a:avLst/>
          </a:prstGeom>
        </p:spPr>
        <p:txBody>
          <a:bodyPr vert="horz" lIns="0" tIns="0" rIns="0" bIns="0" rtlCol="0" anchor="t"/>
          <a:lstStyle>
            <a:defPPr>
              <a:defRPr lang="en-US"/>
            </a:defPPr>
            <a:lvl1pPr algn="r" defTabSz="342900" rtl="0" eaLnBrk="1" fontAlgn="auto" hangingPunct="1">
              <a:spcBef>
                <a:spcPts val="0"/>
              </a:spcBef>
              <a:spcAft>
                <a:spcPts val="0"/>
              </a:spcAft>
              <a:defRPr sz="900" b="0" i="0" kern="1200" baseline="0">
                <a:solidFill>
                  <a:srgbClr val="00356B"/>
                </a:solidFill>
                <a:latin typeface="Microsoft Sans Serif"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Georgia" panose="02040502050405020303" pitchFamily="18" charset="0"/>
                <a:ea typeface="+mn-ea"/>
                <a:cs typeface="+mn-cs"/>
              </a:defRPr>
            </a:lvl2pPr>
            <a:lvl3pPr marL="914400" algn="l" rtl="0" eaLnBrk="0" fontAlgn="base" hangingPunct="0">
              <a:spcBef>
                <a:spcPct val="0"/>
              </a:spcBef>
              <a:spcAft>
                <a:spcPct val="0"/>
              </a:spcAft>
              <a:defRPr kern="1200">
                <a:solidFill>
                  <a:schemeClr val="tx1"/>
                </a:solidFill>
                <a:latin typeface="Georgia" panose="02040502050405020303" pitchFamily="18" charset="0"/>
                <a:ea typeface="+mn-ea"/>
                <a:cs typeface="+mn-cs"/>
              </a:defRPr>
            </a:lvl3pPr>
            <a:lvl4pPr marL="1371600" algn="l" rtl="0" eaLnBrk="0" fontAlgn="base" hangingPunct="0">
              <a:spcBef>
                <a:spcPct val="0"/>
              </a:spcBef>
              <a:spcAft>
                <a:spcPct val="0"/>
              </a:spcAft>
              <a:defRPr kern="1200">
                <a:solidFill>
                  <a:schemeClr val="tx1"/>
                </a:solidFill>
                <a:latin typeface="Georgia" panose="02040502050405020303" pitchFamily="18" charset="0"/>
                <a:ea typeface="+mn-ea"/>
                <a:cs typeface="+mn-cs"/>
              </a:defRPr>
            </a:lvl4pPr>
            <a:lvl5pPr marL="1828800" algn="l" rtl="0" eaLnBrk="0" fontAlgn="base" hangingPunct="0">
              <a:spcBef>
                <a:spcPct val="0"/>
              </a:spcBef>
              <a:spcAft>
                <a:spcPct val="0"/>
              </a:spcAft>
              <a:defRPr kern="1200">
                <a:solidFill>
                  <a:schemeClr val="tx1"/>
                </a:solidFill>
                <a:latin typeface="Georgia" panose="02040502050405020303" pitchFamily="18" charset="0"/>
                <a:ea typeface="+mn-ea"/>
                <a:cs typeface="+mn-cs"/>
              </a:defRPr>
            </a:lvl5pPr>
            <a:lvl6pPr marL="2286000" algn="l" defTabSz="914400" rtl="0" eaLnBrk="1" latinLnBrk="0" hangingPunct="1">
              <a:defRPr kern="1200">
                <a:solidFill>
                  <a:schemeClr val="tx1"/>
                </a:solidFill>
                <a:latin typeface="Georgia" panose="02040502050405020303" pitchFamily="18" charset="0"/>
                <a:ea typeface="+mn-ea"/>
                <a:cs typeface="+mn-cs"/>
              </a:defRPr>
            </a:lvl6pPr>
            <a:lvl7pPr marL="2743200" algn="l" defTabSz="914400" rtl="0" eaLnBrk="1" latinLnBrk="0" hangingPunct="1">
              <a:defRPr kern="1200">
                <a:solidFill>
                  <a:schemeClr val="tx1"/>
                </a:solidFill>
                <a:latin typeface="Georgia" panose="02040502050405020303" pitchFamily="18" charset="0"/>
                <a:ea typeface="+mn-ea"/>
                <a:cs typeface="+mn-cs"/>
              </a:defRPr>
            </a:lvl7pPr>
            <a:lvl8pPr marL="3200400" algn="l" defTabSz="914400" rtl="0" eaLnBrk="1" latinLnBrk="0" hangingPunct="1">
              <a:defRPr kern="1200">
                <a:solidFill>
                  <a:schemeClr val="tx1"/>
                </a:solidFill>
                <a:latin typeface="Georgia" panose="02040502050405020303" pitchFamily="18" charset="0"/>
                <a:ea typeface="+mn-ea"/>
                <a:cs typeface="+mn-cs"/>
              </a:defRPr>
            </a:lvl8pPr>
            <a:lvl9pPr marL="3657600" algn="l" defTabSz="914400" rtl="0" eaLnBrk="1" latinLnBrk="0" hangingPunct="1">
              <a:defRPr kern="1200">
                <a:solidFill>
                  <a:schemeClr val="tx1"/>
                </a:solidFill>
                <a:latin typeface="Georgia" panose="02040502050405020303" pitchFamily="18" charset="0"/>
                <a:ea typeface="+mn-ea"/>
                <a:cs typeface="+mn-cs"/>
              </a:defRPr>
            </a:lvl9pPr>
          </a:lstStyle>
          <a:p>
            <a:pPr>
              <a:defRPr/>
            </a:pPr>
            <a:fld id="{59D14E7F-45AD-DE46-9B52-3C1C3176B3A7}" type="slidenum">
              <a:rPr lang="en-US" smtClean="0"/>
              <a:pPr>
                <a:defRPr/>
              </a:pPr>
              <a:t>11</a:t>
            </a:fld>
            <a:endParaRPr lang="en-US" dirty="0"/>
          </a:p>
        </p:txBody>
      </p:sp>
      <p:pic>
        <p:nvPicPr>
          <p:cNvPr id="4" name="Picture 3">
            <a:extLst>
              <a:ext uri="{FF2B5EF4-FFF2-40B4-BE49-F238E27FC236}">
                <a16:creationId xmlns:a16="http://schemas.microsoft.com/office/drawing/2014/main" id="{DA15016B-6997-D844-AF35-4D1CD80C8A33}"/>
              </a:ext>
            </a:extLst>
          </p:cNvPr>
          <p:cNvPicPr>
            <a:picLocks noChangeAspect="1"/>
          </p:cNvPicPr>
          <p:nvPr/>
        </p:nvPicPr>
        <p:blipFill>
          <a:blip r:embed="rId3">
            <a:grayscl/>
          </a:blip>
          <a:stretch>
            <a:fillRect/>
          </a:stretch>
        </p:blipFill>
        <p:spPr>
          <a:xfrm>
            <a:off x="-549786" y="-720437"/>
            <a:ext cx="8146360" cy="10029604"/>
          </a:xfrm>
          <a:prstGeom prst="rect">
            <a:avLst/>
          </a:prstGeom>
        </p:spPr>
      </p:pic>
      <p:sp>
        <p:nvSpPr>
          <p:cNvPr id="10" name="TextBox 9">
            <a:extLst>
              <a:ext uri="{FF2B5EF4-FFF2-40B4-BE49-F238E27FC236}">
                <a16:creationId xmlns:a16="http://schemas.microsoft.com/office/drawing/2014/main" id="{CAA12C6D-8B45-E941-9651-EACA33E8C436}"/>
              </a:ext>
            </a:extLst>
          </p:cNvPr>
          <p:cNvSpPr txBox="1"/>
          <p:nvPr/>
        </p:nvSpPr>
        <p:spPr>
          <a:xfrm>
            <a:off x="7374902" y="1131821"/>
            <a:ext cx="4429171" cy="95410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latin typeface="Calibri" panose="020F0502020204030204" pitchFamily="34" charset="0"/>
                <a:cs typeface="Calibri" panose="020F0502020204030204" pitchFamily="34" charset="0"/>
              </a:rPr>
              <a:t>Records after duplicates removed = 466 </a:t>
            </a:r>
          </a:p>
        </p:txBody>
      </p:sp>
      <p:sp>
        <p:nvSpPr>
          <p:cNvPr id="11" name="TextBox 10">
            <a:extLst>
              <a:ext uri="{FF2B5EF4-FFF2-40B4-BE49-F238E27FC236}">
                <a16:creationId xmlns:a16="http://schemas.microsoft.com/office/drawing/2014/main" id="{AFB232E9-1E4D-1E4A-92C8-97C6FEA10FFC}"/>
              </a:ext>
            </a:extLst>
          </p:cNvPr>
          <p:cNvSpPr txBox="1"/>
          <p:nvPr/>
        </p:nvSpPr>
        <p:spPr>
          <a:xfrm>
            <a:off x="7374902" y="5726179"/>
            <a:ext cx="4429171"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2800" dirty="0">
                <a:latin typeface="Calibri" panose="020F0502020204030204" pitchFamily="34" charset="0"/>
                <a:cs typeface="Calibri" panose="020F0502020204030204" pitchFamily="34" charset="0"/>
              </a:rPr>
              <a:t>Studies included = 11 </a:t>
            </a:r>
          </a:p>
        </p:txBody>
      </p:sp>
    </p:spTree>
    <p:extLst>
      <p:ext uri="{BB962C8B-B14F-4D97-AF65-F5344CB8AC3E}">
        <p14:creationId xmlns:p14="http://schemas.microsoft.com/office/powerpoint/2010/main" val="1560173971"/>
      </p:ext>
    </p:extLst>
  </p:cSld>
  <p:clrMapOvr>
    <a:masterClrMapping/>
  </p:clrMapOvr>
  <mc:AlternateContent xmlns:mc="http://schemas.openxmlformats.org/markup-compatibility/2006" xmlns:p14="http://schemas.microsoft.com/office/powerpoint/2010/main">
    <mc:Choice Requires="p14">
      <p:transition spd="slow" p14:dur="2000" advTm="12316"/>
    </mc:Choice>
    <mc:Fallback xmlns="">
      <p:transition spd="slow" advTm="1231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9CC24F-8FF7-774D-83ED-32359F3EE3A4}"/>
              </a:ext>
            </a:extLst>
          </p:cNvPr>
          <p:cNvSpPr>
            <a:spLocks noGrp="1"/>
          </p:cNvSpPr>
          <p:nvPr>
            <p:ph type="body" sz="quarter" idx="4294967295"/>
          </p:nvPr>
        </p:nvSpPr>
        <p:spPr>
          <a:xfrm>
            <a:off x="601581" y="1401686"/>
            <a:ext cx="10828420" cy="4989967"/>
          </a:xfrm>
        </p:spPr>
        <p:txBody>
          <a:bodyPr/>
          <a:lstStyle/>
          <a:p>
            <a:pPr>
              <a:buFont typeface="Wingdings" pitchFamily="2" charset="2"/>
              <a:buChar char="§"/>
            </a:pPr>
            <a:r>
              <a:rPr lang="en-US" sz="3200" dirty="0">
                <a:solidFill>
                  <a:schemeClr val="tx1"/>
                </a:solidFill>
                <a:latin typeface="Calibri" panose="020F0502020204030204" pitchFamily="34" charset="0"/>
                <a:cs typeface="Calibri" panose="020F0502020204030204" pitchFamily="34" charset="0"/>
              </a:rPr>
              <a:t> Age ranged between 25 – 60 years </a:t>
            </a:r>
          </a:p>
          <a:p>
            <a:pPr>
              <a:buFont typeface="Wingdings" pitchFamily="2" charset="2"/>
              <a:buChar char="§"/>
            </a:pPr>
            <a:r>
              <a:rPr lang="en-US" sz="3200" dirty="0">
                <a:solidFill>
                  <a:schemeClr val="tx1"/>
                </a:solidFill>
                <a:latin typeface="Calibri" panose="020F0502020204030204" pitchFamily="34" charset="0"/>
                <a:cs typeface="Calibri" panose="020F0502020204030204" pitchFamily="34" charset="0"/>
              </a:rPr>
              <a:t> Majority with stage 0 – III breast cancer </a:t>
            </a:r>
          </a:p>
          <a:p>
            <a:pPr>
              <a:buFont typeface="Wingdings" pitchFamily="2" charset="2"/>
              <a:buChar char="§"/>
            </a:pPr>
            <a:r>
              <a:rPr lang="en-US" sz="3200" dirty="0">
                <a:solidFill>
                  <a:schemeClr val="tx1"/>
                </a:solidFill>
                <a:latin typeface="Calibri" panose="020F0502020204030204" pitchFamily="34" charset="0"/>
                <a:cs typeface="Calibri" panose="020F0502020204030204" pitchFamily="34" charset="0"/>
              </a:rPr>
              <a:t> Sample size 42 – 505 YWBC </a:t>
            </a:r>
          </a:p>
          <a:p>
            <a:pPr>
              <a:buFont typeface="Wingdings" pitchFamily="2" charset="2"/>
              <a:buChar char="§"/>
            </a:pPr>
            <a:r>
              <a:rPr lang="en-US" sz="3200" dirty="0">
                <a:solidFill>
                  <a:schemeClr val="tx1"/>
                </a:solidFill>
                <a:latin typeface="Calibri" panose="020F0502020204030204" pitchFamily="34" charset="0"/>
                <a:cs typeface="Calibri" panose="020F0502020204030204" pitchFamily="34" charset="0"/>
              </a:rPr>
              <a:t> Sleep Measures Used</a:t>
            </a:r>
          </a:p>
          <a:p>
            <a:pPr marL="557213" lvl="1" indent="0">
              <a:buNone/>
            </a:pPr>
            <a:r>
              <a:rPr lang="en-US" sz="3200" dirty="0">
                <a:latin typeface="Calibri" panose="020F0502020204030204" pitchFamily="34" charset="0"/>
                <a:cs typeface="Calibri" panose="020F0502020204030204" pitchFamily="34" charset="0"/>
              </a:rPr>
              <a:t>	Pittsburgh Sleep Quality Index (PSQI) (</a:t>
            </a:r>
            <a:r>
              <a:rPr lang="en-US" sz="3200" i="1" dirty="0">
                <a:latin typeface="Calibri" panose="020F0502020204030204" pitchFamily="34" charset="0"/>
                <a:cs typeface="Calibri" panose="020F0502020204030204" pitchFamily="34" charset="0"/>
              </a:rPr>
              <a:t>n</a:t>
            </a:r>
            <a:r>
              <a:rPr lang="en-US" sz="3200" dirty="0">
                <a:latin typeface="Calibri" panose="020F0502020204030204" pitchFamily="34" charset="0"/>
                <a:cs typeface="Calibri" panose="020F0502020204030204" pitchFamily="34" charset="0"/>
              </a:rPr>
              <a:t> = 4)</a:t>
            </a:r>
          </a:p>
          <a:p>
            <a:pPr marL="557213" lvl="1" indent="0">
              <a:buNone/>
            </a:pPr>
            <a:r>
              <a:rPr lang="en-US" sz="3200" dirty="0">
                <a:latin typeface="Calibri" panose="020F0502020204030204" pitchFamily="34" charset="0"/>
                <a:cs typeface="Calibri" panose="020F0502020204030204" pitchFamily="34" charset="0"/>
              </a:rPr>
              <a:t>	Insomnia Severity Index (ISI) (</a:t>
            </a:r>
            <a:r>
              <a:rPr lang="en-US" sz="3200" i="1" dirty="0">
                <a:latin typeface="Calibri" panose="020F0502020204030204" pitchFamily="34" charset="0"/>
                <a:cs typeface="Calibri" panose="020F0502020204030204" pitchFamily="34" charset="0"/>
              </a:rPr>
              <a:t>n</a:t>
            </a:r>
            <a:r>
              <a:rPr lang="en-US" sz="3200" dirty="0">
                <a:latin typeface="Calibri" panose="020F0502020204030204" pitchFamily="34" charset="0"/>
                <a:cs typeface="Calibri" panose="020F0502020204030204" pitchFamily="34" charset="0"/>
              </a:rPr>
              <a:t> = 2)</a:t>
            </a:r>
          </a:p>
          <a:p>
            <a:pPr marL="557213" lvl="1" indent="0">
              <a:buNone/>
            </a:pPr>
            <a:r>
              <a:rPr lang="en-US" sz="3200" dirty="0">
                <a:latin typeface="Calibri" panose="020F0502020204030204" pitchFamily="34" charset="0"/>
                <a:cs typeface="Calibri" panose="020F0502020204030204" pitchFamily="34" charset="0"/>
              </a:rPr>
              <a:t>	Medical Outcome Study Sleep Scale (MOS) (</a:t>
            </a:r>
            <a:r>
              <a:rPr lang="en-US" sz="3200" i="1" dirty="0">
                <a:latin typeface="Calibri" panose="020F0502020204030204" pitchFamily="34" charset="0"/>
                <a:cs typeface="Calibri" panose="020F0502020204030204" pitchFamily="34" charset="0"/>
              </a:rPr>
              <a:t>n</a:t>
            </a:r>
            <a:r>
              <a:rPr lang="en-US" sz="3200" dirty="0">
                <a:latin typeface="Calibri" panose="020F0502020204030204" pitchFamily="34" charset="0"/>
                <a:cs typeface="Calibri" panose="020F0502020204030204" pitchFamily="34" charset="0"/>
              </a:rPr>
              <a:t> = 1) </a:t>
            </a:r>
          </a:p>
          <a:p>
            <a:pPr marL="557213" lvl="1" indent="0">
              <a:buNone/>
            </a:pPr>
            <a:r>
              <a:rPr lang="en-US" sz="3200" dirty="0">
                <a:latin typeface="Calibri" panose="020F0502020204030204" pitchFamily="34" charset="0"/>
                <a:cs typeface="Calibri" panose="020F0502020204030204" pitchFamily="34" charset="0"/>
              </a:rPr>
              <a:t>	Single question asking sleep disturbance (</a:t>
            </a:r>
            <a:r>
              <a:rPr lang="en-US" sz="3200" i="1" dirty="0">
                <a:latin typeface="Calibri" panose="020F0502020204030204" pitchFamily="34" charset="0"/>
                <a:cs typeface="Calibri" panose="020F0502020204030204" pitchFamily="34" charset="0"/>
              </a:rPr>
              <a:t>n </a:t>
            </a:r>
            <a:r>
              <a:rPr lang="en-US" sz="3200" dirty="0">
                <a:latin typeface="Calibri" panose="020F0502020204030204" pitchFamily="34" charset="0"/>
                <a:cs typeface="Calibri" panose="020F0502020204030204" pitchFamily="34" charset="0"/>
              </a:rPr>
              <a:t>= 4) </a:t>
            </a:r>
          </a:p>
        </p:txBody>
      </p:sp>
      <p:sp>
        <p:nvSpPr>
          <p:cNvPr id="3" name="Title 2">
            <a:extLst>
              <a:ext uri="{FF2B5EF4-FFF2-40B4-BE49-F238E27FC236}">
                <a16:creationId xmlns:a16="http://schemas.microsoft.com/office/drawing/2014/main" id="{5FA7D3C1-8886-784E-931D-49770B9F7969}"/>
              </a:ext>
            </a:extLst>
          </p:cNvPr>
          <p:cNvSpPr>
            <a:spLocks noGrp="1"/>
          </p:cNvSpPr>
          <p:nvPr>
            <p:ph type="title"/>
          </p:nvPr>
        </p:nvSpPr>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Key Findings</a:t>
            </a:r>
          </a:p>
        </p:txBody>
      </p:sp>
      <p:sp>
        <p:nvSpPr>
          <p:cNvPr id="4" name="Slide Number Placeholder 3">
            <a:extLst>
              <a:ext uri="{FF2B5EF4-FFF2-40B4-BE49-F238E27FC236}">
                <a16:creationId xmlns:a16="http://schemas.microsoft.com/office/drawing/2014/main" id="{8F4A21CC-393C-494D-9917-9D0190517CE9}"/>
              </a:ext>
            </a:extLst>
          </p:cNvPr>
          <p:cNvSpPr>
            <a:spLocks noGrp="1"/>
          </p:cNvSpPr>
          <p:nvPr>
            <p:ph type="sldNum" sz="quarter" idx="10"/>
          </p:nvPr>
        </p:nvSpPr>
        <p:spPr/>
        <p:txBody>
          <a:bodyPr/>
          <a:lstStyle/>
          <a:p>
            <a:pPr>
              <a:defRPr/>
            </a:pPr>
            <a:fld id="{A48725E7-0BCD-FA4A-B64F-9E36BFFE79F3}" type="slidenum">
              <a:rPr lang="en-US" smtClean="0"/>
              <a:pPr>
                <a:defRPr/>
              </a:pPr>
              <a:t>12</a:t>
            </a:fld>
            <a:endParaRPr lang="en-US" dirty="0"/>
          </a:p>
        </p:txBody>
      </p:sp>
    </p:spTree>
    <p:extLst>
      <p:ext uri="{BB962C8B-B14F-4D97-AF65-F5344CB8AC3E}">
        <p14:creationId xmlns:p14="http://schemas.microsoft.com/office/powerpoint/2010/main" val="2903822732"/>
      </p:ext>
    </p:extLst>
  </p:cSld>
  <p:clrMapOvr>
    <a:masterClrMapping/>
  </p:clrMapOvr>
  <mc:AlternateContent xmlns:mc="http://schemas.openxmlformats.org/markup-compatibility/2006" xmlns:p14="http://schemas.microsoft.com/office/powerpoint/2010/main">
    <mc:Choice Requires="p14">
      <p:transition spd="slow" p14:dur="2000" advTm="46913"/>
    </mc:Choice>
    <mc:Fallback xmlns="">
      <p:transition spd="slow" advTm="46913"/>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F4A21CC-393C-494D-9917-9D0190517CE9}"/>
              </a:ext>
            </a:extLst>
          </p:cNvPr>
          <p:cNvSpPr>
            <a:spLocks noGrp="1"/>
          </p:cNvSpPr>
          <p:nvPr>
            <p:ph type="sldNum" sz="quarter" idx="10"/>
          </p:nvPr>
        </p:nvSpPr>
        <p:spPr/>
        <p:txBody>
          <a:bodyPr/>
          <a:lstStyle/>
          <a:p>
            <a:pPr>
              <a:defRPr/>
            </a:pPr>
            <a:fld id="{A48725E7-0BCD-FA4A-B64F-9E36BFFE79F3}" type="slidenum">
              <a:rPr lang="en-US" smtClean="0"/>
              <a:pPr>
                <a:defRPr/>
              </a:pPr>
              <a:t>13</a:t>
            </a:fld>
            <a:endParaRPr lang="en-US" dirty="0"/>
          </a:p>
        </p:txBody>
      </p:sp>
      <p:graphicFrame>
        <p:nvGraphicFramePr>
          <p:cNvPr id="7" name="Table 6">
            <a:extLst>
              <a:ext uri="{FF2B5EF4-FFF2-40B4-BE49-F238E27FC236}">
                <a16:creationId xmlns:a16="http://schemas.microsoft.com/office/drawing/2014/main" id="{2798F552-2DC3-DF46-9635-8A4D685FFBEF}"/>
              </a:ext>
            </a:extLst>
          </p:cNvPr>
          <p:cNvGraphicFramePr>
            <a:graphicFrameLocks noGrp="1"/>
          </p:cNvGraphicFramePr>
          <p:nvPr>
            <p:extLst>
              <p:ext uri="{D42A27DB-BD31-4B8C-83A1-F6EECF244321}">
                <p14:modId xmlns:p14="http://schemas.microsoft.com/office/powerpoint/2010/main" val="3372873671"/>
              </p:ext>
            </p:extLst>
          </p:nvPr>
        </p:nvGraphicFramePr>
        <p:xfrm>
          <a:off x="463035" y="127170"/>
          <a:ext cx="10988838" cy="6594305"/>
        </p:xfrm>
        <a:graphic>
          <a:graphicData uri="http://schemas.openxmlformats.org/drawingml/2006/table">
            <a:tbl>
              <a:tblPr firstRow="1" firstCol="1" bandRow="1">
                <a:tableStyleId>{3B4B98B0-60AC-42C2-AFA5-B58CD77FA1E5}</a:tableStyleId>
              </a:tblPr>
              <a:tblGrid>
                <a:gridCol w="2630717">
                  <a:extLst>
                    <a:ext uri="{9D8B030D-6E8A-4147-A177-3AD203B41FA5}">
                      <a16:colId xmlns:a16="http://schemas.microsoft.com/office/drawing/2014/main" val="1252846660"/>
                    </a:ext>
                  </a:extLst>
                </a:gridCol>
                <a:gridCol w="8358121">
                  <a:extLst>
                    <a:ext uri="{9D8B030D-6E8A-4147-A177-3AD203B41FA5}">
                      <a16:colId xmlns:a16="http://schemas.microsoft.com/office/drawing/2014/main" val="150438678"/>
                    </a:ext>
                  </a:extLst>
                </a:gridCol>
              </a:tblGrid>
              <a:tr h="381239">
                <a:tc>
                  <a:txBody>
                    <a:bodyPr/>
                    <a:lstStyle/>
                    <a:p>
                      <a:pPr marL="0" marR="0" algn="ctr">
                        <a:spcBef>
                          <a:spcPts val="0"/>
                        </a:spcBef>
                        <a:spcAft>
                          <a:spcPts val="0"/>
                        </a:spcAft>
                      </a:pPr>
                      <a:r>
                        <a:rPr lang="en-US" sz="2400" dirty="0">
                          <a:solidFill>
                            <a:schemeClr val="tx1"/>
                          </a:solidFill>
                          <a:effectLst/>
                        </a:rPr>
                        <a:t>Measure</a:t>
                      </a:r>
                      <a:endPar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9731" marR="59731" marT="0" marB="0"/>
                </a:tc>
                <a:tc>
                  <a:txBody>
                    <a:bodyPr/>
                    <a:lstStyle/>
                    <a:p>
                      <a:pPr marL="0" marR="0" algn="ctr">
                        <a:spcBef>
                          <a:spcPts val="0"/>
                        </a:spcBef>
                        <a:spcAft>
                          <a:spcPts val="0"/>
                        </a:spcAft>
                      </a:pPr>
                      <a:r>
                        <a:rPr lang="en-US" sz="2400" dirty="0">
                          <a:solidFill>
                            <a:schemeClr val="tx1"/>
                          </a:solidFill>
                          <a:effectLst/>
                        </a:rPr>
                        <a:t>Description</a:t>
                      </a:r>
                      <a:endParaRPr lang="en-US"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9731" marR="59731" marT="0" marB="0"/>
                </a:tc>
                <a:extLst>
                  <a:ext uri="{0D108BD9-81ED-4DB2-BD59-A6C34878D82A}">
                    <a16:rowId xmlns:a16="http://schemas.microsoft.com/office/drawing/2014/main" val="3153844037"/>
                  </a:ext>
                </a:extLst>
              </a:tr>
              <a:tr h="2362802">
                <a:tc>
                  <a:txBody>
                    <a:bodyPr/>
                    <a:lstStyle/>
                    <a:p>
                      <a:pPr marL="0" marR="0" algn="ctr">
                        <a:spcBef>
                          <a:spcPts val="0"/>
                        </a:spcBef>
                        <a:spcAft>
                          <a:spcPts val="0"/>
                        </a:spcAft>
                      </a:pPr>
                      <a:r>
                        <a:rPr lang="en-US" sz="2000" dirty="0">
                          <a:solidFill>
                            <a:schemeClr val="tx1"/>
                          </a:solidFill>
                          <a:effectLst/>
                        </a:rPr>
                        <a:t>Pittsburgh Sleep Quality Index (PSQI)</a:t>
                      </a:r>
                      <a:endParaRPr lang="en-US"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9731" marR="59731" marT="0" marB="0"/>
                </a:tc>
                <a:tc>
                  <a:txBody>
                    <a:bodyPr/>
                    <a:lstStyle/>
                    <a:p>
                      <a:pPr marL="0" marR="0">
                        <a:spcBef>
                          <a:spcPts val="0"/>
                        </a:spcBef>
                        <a:spcAft>
                          <a:spcPts val="0"/>
                        </a:spcAft>
                      </a:pPr>
                      <a:r>
                        <a:rPr lang="en-US" sz="1800" dirty="0">
                          <a:solidFill>
                            <a:schemeClr val="tx1"/>
                          </a:solidFill>
                          <a:effectLst/>
                        </a:rPr>
                        <a:t>-19 items </a:t>
                      </a:r>
                      <a:endParaRPr lang="en-US" sz="2000" dirty="0">
                        <a:solidFill>
                          <a:schemeClr val="tx1"/>
                        </a:solidFill>
                        <a:effectLst/>
                      </a:endParaRPr>
                    </a:p>
                    <a:p>
                      <a:pPr marL="0" marR="0">
                        <a:spcBef>
                          <a:spcPts val="0"/>
                        </a:spcBef>
                        <a:spcAft>
                          <a:spcPts val="0"/>
                        </a:spcAft>
                      </a:pPr>
                      <a:r>
                        <a:rPr lang="en-US" sz="1800" dirty="0">
                          <a:solidFill>
                            <a:schemeClr val="tx1"/>
                          </a:solidFill>
                          <a:effectLst/>
                        </a:rPr>
                        <a:t>-score ranges 0 – 21</a:t>
                      </a:r>
                      <a:endParaRPr lang="en-US" sz="2000" dirty="0">
                        <a:solidFill>
                          <a:schemeClr val="tx1"/>
                        </a:solidFill>
                        <a:effectLst/>
                      </a:endParaRPr>
                    </a:p>
                    <a:p>
                      <a:pPr marL="0" marR="0">
                        <a:spcBef>
                          <a:spcPts val="0"/>
                        </a:spcBef>
                        <a:spcAft>
                          <a:spcPts val="0"/>
                        </a:spcAft>
                      </a:pPr>
                      <a:r>
                        <a:rPr lang="en-US" sz="1800" dirty="0">
                          <a:solidFill>
                            <a:schemeClr val="tx1"/>
                          </a:solidFill>
                          <a:effectLst/>
                        </a:rPr>
                        <a:t>-higher score means poorer sleep quality </a:t>
                      </a:r>
                      <a:endParaRPr lang="en-US" sz="2000" dirty="0">
                        <a:solidFill>
                          <a:schemeClr val="tx1"/>
                        </a:solidFill>
                        <a:effectLst/>
                      </a:endParaRPr>
                    </a:p>
                    <a:p>
                      <a:pPr marL="0" marR="0">
                        <a:spcBef>
                          <a:spcPts val="0"/>
                        </a:spcBef>
                        <a:spcAft>
                          <a:spcPts val="0"/>
                        </a:spcAft>
                      </a:pPr>
                      <a:r>
                        <a:rPr lang="en-US" sz="1800" dirty="0">
                          <a:solidFill>
                            <a:schemeClr val="tx1"/>
                          </a:solidFill>
                          <a:effectLst/>
                        </a:rPr>
                        <a:t>-measures global sleep quality </a:t>
                      </a:r>
                      <a:endParaRPr lang="en-US" sz="2000" dirty="0">
                        <a:solidFill>
                          <a:schemeClr val="tx1"/>
                        </a:solidFill>
                        <a:effectLst/>
                      </a:endParaRPr>
                    </a:p>
                    <a:p>
                      <a:pPr marL="0" marR="0">
                        <a:spcBef>
                          <a:spcPts val="0"/>
                        </a:spcBef>
                        <a:spcAft>
                          <a:spcPts val="0"/>
                        </a:spcAft>
                      </a:pPr>
                      <a:r>
                        <a:rPr lang="en-US" sz="2000" b="1" dirty="0">
                          <a:solidFill>
                            <a:schemeClr val="tx1"/>
                          </a:solidFill>
                          <a:effectLst/>
                          <a:highlight>
                            <a:srgbClr val="FFFF00"/>
                          </a:highlight>
                        </a:rPr>
                        <a:t>-seven subscale scores (sleep quality, sleep latency, sleep duration, habitual sleep efficiency, sleep disturbance, use of sleep medications, and daytime dysfunction)</a:t>
                      </a:r>
                      <a:endParaRPr lang="en-US" sz="2400" b="1" dirty="0">
                        <a:solidFill>
                          <a:schemeClr val="tx1"/>
                        </a:solidFill>
                        <a:effectLst/>
                        <a:highlight>
                          <a:srgbClr val="FFFF00"/>
                        </a:highlight>
                      </a:endParaRPr>
                    </a:p>
                    <a:p>
                      <a:pPr marL="0" marR="0">
                        <a:spcBef>
                          <a:spcPts val="0"/>
                        </a:spcBef>
                        <a:spcAft>
                          <a:spcPts val="0"/>
                        </a:spcAft>
                      </a:pPr>
                      <a:r>
                        <a:rPr lang="en-US" sz="2000" b="1" dirty="0">
                          <a:solidFill>
                            <a:schemeClr val="tx1"/>
                          </a:solidFill>
                          <a:effectLst/>
                        </a:rPr>
                        <a:t>-dichotomized as “good sleep” and “poor sleep” using a cut-off score of 5</a:t>
                      </a:r>
                      <a:endParaRPr lang="en-US" sz="2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9731" marR="59731" marT="0" marB="0"/>
                </a:tc>
                <a:extLst>
                  <a:ext uri="{0D108BD9-81ED-4DB2-BD59-A6C34878D82A}">
                    <a16:rowId xmlns:a16="http://schemas.microsoft.com/office/drawing/2014/main" val="2839111817"/>
                  </a:ext>
                </a:extLst>
              </a:tr>
              <a:tr h="1717587">
                <a:tc>
                  <a:txBody>
                    <a:bodyPr/>
                    <a:lstStyle/>
                    <a:p>
                      <a:pPr marL="0" marR="0" algn="ctr">
                        <a:spcBef>
                          <a:spcPts val="0"/>
                        </a:spcBef>
                        <a:spcAft>
                          <a:spcPts val="0"/>
                        </a:spcAft>
                      </a:pPr>
                      <a:r>
                        <a:rPr lang="en-US" sz="2000" dirty="0">
                          <a:solidFill>
                            <a:schemeClr val="tx1"/>
                          </a:solidFill>
                          <a:effectLst/>
                        </a:rPr>
                        <a:t>Insomnia Severity Index (ISI)</a:t>
                      </a:r>
                      <a:endParaRPr lang="en-US"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9731" marR="59731" marT="0" marB="0"/>
                </a:tc>
                <a:tc>
                  <a:txBody>
                    <a:bodyPr/>
                    <a:lstStyle/>
                    <a:p>
                      <a:pPr marL="0" marR="0">
                        <a:spcBef>
                          <a:spcPts val="0"/>
                        </a:spcBef>
                        <a:spcAft>
                          <a:spcPts val="0"/>
                        </a:spcAft>
                      </a:pPr>
                      <a:r>
                        <a:rPr lang="en-US" sz="1800" dirty="0">
                          <a:solidFill>
                            <a:schemeClr val="tx1"/>
                          </a:solidFill>
                          <a:effectLst/>
                        </a:rPr>
                        <a:t>-7 items</a:t>
                      </a:r>
                      <a:endParaRPr lang="en-US" sz="2000" dirty="0">
                        <a:solidFill>
                          <a:schemeClr val="tx1"/>
                        </a:solidFill>
                        <a:effectLst/>
                      </a:endParaRPr>
                    </a:p>
                    <a:p>
                      <a:pPr marL="0" marR="0">
                        <a:spcBef>
                          <a:spcPts val="0"/>
                        </a:spcBef>
                        <a:spcAft>
                          <a:spcPts val="0"/>
                        </a:spcAft>
                      </a:pPr>
                      <a:r>
                        <a:rPr lang="en-US" sz="1800" dirty="0">
                          <a:solidFill>
                            <a:schemeClr val="tx1"/>
                          </a:solidFill>
                          <a:effectLst/>
                        </a:rPr>
                        <a:t>-score ranges 0 – 28 </a:t>
                      </a:r>
                      <a:endParaRPr lang="en-US" sz="2000" dirty="0">
                        <a:solidFill>
                          <a:schemeClr val="tx1"/>
                        </a:solidFill>
                        <a:effectLst/>
                      </a:endParaRPr>
                    </a:p>
                    <a:p>
                      <a:pPr marL="0" marR="0">
                        <a:spcBef>
                          <a:spcPts val="0"/>
                        </a:spcBef>
                        <a:spcAft>
                          <a:spcPts val="0"/>
                        </a:spcAft>
                      </a:pPr>
                      <a:r>
                        <a:rPr lang="en-US" sz="1800" dirty="0">
                          <a:solidFill>
                            <a:schemeClr val="tx1"/>
                          </a:solidFill>
                          <a:effectLst/>
                        </a:rPr>
                        <a:t>-higher score means greater insomnia severity </a:t>
                      </a:r>
                      <a:endParaRPr lang="en-US" sz="2000" dirty="0">
                        <a:solidFill>
                          <a:schemeClr val="tx1"/>
                        </a:solidFill>
                        <a:effectLst/>
                      </a:endParaRPr>
                    </a:p>
                    <a:p>
                      <a:pPr marL="0" marR="0">
                        <a:spcBef>
                          <a:spcPts val="0"/>
                        </a:spcBef>
                        <a:spcAft>
                          <a:spcPts val="0"/>
                        </a:spcAft>
                      </a:pPr>
                      <a:r>
                        <a:rPr lang="en-US" sz="1800" dirty="0">
                          <a:solidFill>
                            <a:schemeClr val="tx1"/>
                          </a:solidFill>
                          <a:effectLst/>
                          <a:highlight>
                            <a:srgbClr val="FFFF00"/>
                          </a:highlight>
                        </a:rPr>
                        <a:t>-measures severity of insomnia symptoms, satisfaction with sleep, and interference with daily functioning </a:t>
                      </a:r>
                      <a:endParaRPr lang="en-US" sz="2000" dirty="0">
                        <a:solidFill>
                          <a:schemeClr val="tx1"/>
                        </a:solidFill>
                        <a:effectLst/>
                        <a:highlight>
                          <a:srgbClr val="FFFF00"/>
                        </a:highlight>
                      </a:endParaRPr>
                    </a:p>
                    <a:p>
                      <a:pPr marL="0" marR="0">
                        <a:spcBef>
                          <a:spcPts val="0"/>
                        </a:spcBef>
                        <a:spcAft>
                          <a:spcPts val="0"/>
                        </a:spcAft>
                      </a:pPr>
                      <a:r>
                        <a:rPr lang="en-US" sz="1800" dirty="0">
                          <a:solidFill>
                            <a:schemeClr val="tx1"/>
                          </a:solidFill>
                          <a:effectLst/>
                        </a:rPr>
                        <a:t>- 0 – 7: no clinically significant insomnia; 8 – 14: subthreshold insomnia; 15 – 21: clinical insomnia (moderate severity); 22 – 28: clinical insomnia (severe)</a:t>
                      </a:r>
                      <a:endParaRPr lang="en-US"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9731" marR="59731" marT="0" marB="0"/>
                </a:tc>
                <a:extLst>
                  <a:ext uri="{0D108BD9-81ED-4DB2-BD59-A6C34878D82A}">
                    <a16:rowId xmlns:a16="http://schemas.microsoft.com/office/drawing/2014/main" val="1053190769"/>
                  </a:ext>
                </a:extLst>
              </a:tr>
              <a:tr h="1930024">
                <a:tc>
                  <a:txBody>
                    <a:bodyPr/>
                    <a:lstStyle/>
                    <a:p>
                      <a:pPr marL="0" marR="0" algn="ctr">
                        <a:spcBef>
                          <a:spcPts val="0"/>
                        </a:spcBef>
                        <a:spcAft>
                          <a:spcPts val="0"/>
                        </a:spcAft>
                      </a:pPr>
                      <a:r>
                        <a:rPr lang="en-US" sz="2000" dirty="0">
                          <a:solidFill>
                            <a:schemeClr val="tx1"/>
                          </a:solidFill>
                          <a:effectLst/>
                        </a:rPr>
                        <a:t>Sleep Scale from the Medical Outcome Study (MOS) </a:t>
                      </a:r>
                      <a:endParaRPr lang="en-US" sz="2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59731" marR="59731" marT="0" marB="0"/>
                </a:tc>
                <a:tc>
                  <a:txBody>
                    <a:bodyPr/>
                    <a:lstStyle/>
                    <a:p>
                      <a:pPr marL="0" marR="0">
                        <a:spcBef>
                          <a:spcPts val="0"/>
                        </a:spcBef>
                        <a:spcAft>
                          <a:spcPts val="0"/>
                        </a:spcAft>
                      </a:pPr>
                      <a:r>
                        <a:rPr lang="en-US" sz="1800" dirty="0">
                          <a:solidFill>
                            <a:schemeClr val="tx1"/>
                          </a:solidFill>
                          <a:effectLst/>
                        </a:rPr>
                        <a:t>-12 items </a:t>
                      </a:r>
                    </a:p>
                    <a:p>
                      <a:pPr marL="0" marR="0">
                        <a:spcBef>
                          <a:spcPts val="0"/>
                        </a:spcBef>
                        <a:spcAft>
                          <a:spcPts val="0"/>
                        </a:spcAft>
                      </a:pPr>
                      <a:r>
                        <a:rPr lang="en-US" sz="1800" dirty="0">
                          <a:solidFill>
                            <a:schemeClr val="tx1"/>
                          </a:solidFill>
                          <a:effectLst/>
                        </a:rPr>
                        <a:t>-score ranges 0 – 100 for 5 domains except for sleep quantity question (sleep quantity: 7 – 8 hours optimal)  </a:t>
                      </a:r>
                    </a:p>
                    <a:p>
                      <a:pPr marL="0" marR="0">
                        <a:spcBef>
                          <a:spcPts val="0"/>
                        </a:spcBef>
                        <a:spcAft>
                          <a:spcPts val="0"/>
                        </a:spcAft>
                      </a:pPr>
                      <a:r>
                        <a:rPr lang="en-US" sz="1800" dirty="0">
                          <a:solidFill>
                            <a:schemeClr val="tx1"/>
                          </a:solidFill>
                          <a:effectLst/>
                        </a:rPr>
                        <a:t>-higher score indicates more sleep difficulties </a:t>
                      </a:r>
                    </a:p>
                    <a:p>
                      <a:pPr marL="0" marR="0">
                        <a:spcBef>
                          <a:spcPts val="0"/>
                        </a:spcBef>
                        <a:spcAft>
                          <a:spcPts val="0"/>
                        </a:spcAft>
                      </a:pPr>
                      <a:r>
                        <a:rPr lang="en-US" sz="1800" dirty="0">
                          <a:solidFill>
                            <a:schemeClr val="tx1"/>
                          </a:solidFill>
                          <a:effectLst/>
                          <a:highlight>
                            <a:srgbClr val="FFFF00"/>
                          </a:highlight>
                        </a:rPr>
                        <a:t>-6 sleep dimensions (time to fall asleep, hours of sleep each night, maintaining sleep, respiratory problems, perceived adequacy of sleep, somnolence) </a:t>
                      </a:r>
                      <a:endParaRPr lang="en-US" sz="1800" dirty="0">
                        <a:solidFill>
                          <a:schemeClr val="tx1"/>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a:txBody>
                  <a:tcPr marL="59731" marR="59731" marT="0" marB="0"/>
                </a:tc>
                <a:extLst>
                  <a:ext uri="{0D108BD9-81ED-4DB2-BD59-A6C34878D82A}">
                    <a16:rowId xmlns:a16="http://schemas.microsoft.com/office/drawing/2014/main" val="423387003"/>
                  </a:ext>
                </a:extLst>
              </a:tr>
            </a:tbl>
          </a:graphicData>
        </a:graphic>
      </p:graphicFrame>
    </p:spTree>
    <p:extLst>
      <p:ext uri="{BB962C8B-B14F-4D97-AF65-F5344CB8AC3E}">
        <p14:creationId xmlns:p14="http://schemas.microsoft.com/office/powerpoint/2010/main" val="4171848448"/>
      </p:ext>
    </p:extLst>
  </p:cSld>
  <p:clrMapOvr>
    <a:masterClrMapping/>
  </p:clrMapOvr>
  <mc:AlternateContent xmlns:mc="http://schemas.openxmlformats.org/markup-compatibility/2006" xmlns:p14="http://schemas.microsoft.com/office/powerpoint/2010/main">
    <mc:Choice Requires="p14">
      <p:transition spd="slow" p14:dur="2000" advTm="21690"/>
    </mc:Choice>
    <mc:Fallback xmlns="">
      <p:transition spd="slow" advTm="2169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1668D4E-500F-2F41-A990-BA6677561002}"/>
              </a:ext>
            </a:extLst>
          </p:cNvPr>
          <p:cNvSpPr>
            <a:spLocks noGrp="1"/>
          </p:cNvSpPr>
          <p:nvPr>
            <p:ph type="title"/>
          </p:nvPr>
        </p:nvSpPr>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Sleep Disturbance Along with Cancer Treatment</a:t>
            </a:r>
          </a:p>
        </p:txBody>
      </p:sp>
      <p:sp>
        <p:nvSpPr>
          <p:cNvPr id="4" name="Slide Number Placeholder 3">
            <a:extLst>
              <a:ext uri="{FF2B5EF4-FFF2-40B4-BE49-F238E27FC236}">
                <a16:creationId xmlns:a16="http://schemas.microsoft.com/office/drawing/2014/main" id="{EDA7AD6C-9D35-CA4D-9A41-5BCC8915384C}"/>
              </a:ext>
            </a:extLst>
          </p:cNvPr>
          <p:cNvSpPr>
            <a:spLocks noGrp="1"/>
          </p:cNvSpPr>
          <p:nvPr>
            <p:ph type="sldNum" sz="quarter" idx="10"/>
          </p:nvPr>
        </p:nvSpPr>
        <p:spPr/>
        <p:txBody>
          <a:bodyPr/>
          <a:lstStyle/>
          <a:p>
            <a:pPr>
              <a:defRPr/>
            </a:pPr>
            <a:fld id="{A48725E7-0BCD-FA4A-B64F-9E36BFFE79F3}" type="slidenum">
              <a:rPr lang="en-US" smtClean="0"/>
              <a:pPr>
                <a:defRPr/>
              </a:pPr>
              <a:t>14</a:t>
            </a:fld>
            <a:endParaRPr lang="en-US" dirty="0"/>
          </a:p>
        </p:txBody>
      </p:sp>
      <p:graphicFrame>
        <p:nvGraphicFramePr>
          <p:cNvPr id="2" name="Diagram 1">
            <a:extLst>
              <a:ext uri="{FF2B5EF4-FFF2-40B4-BE49-F238E27FC236}">
                <a16:creationId xmlns:a16="http://schemas.microsoft.com/office/drawing/2014/main" id="{D11F9D01-CD41-4115-8D54-AD0563BED357}"/>
              </a:ext>
            </a:extLst>
          </p:cNvPr>
          <p:cNvGraphicFramePr/>
          <p:nvPr>
            <p:extLst>
              <p:ext uri="{D42A27DB-BD31-4B8C-83A1-F6EECF244321}">
                <p14:modId xmlns:p14="http://schemas.microsoft.com/office/powerpoint/2010/main" val="2297016957"/>
              </p:ext>
            </p:extLst>
          </p:nvPr>
        </p:nvGraphicFramePr>
        <p:xfrm>
          <a:off x="-59424" y="1080655"/>
          <a:ext cx="5462698" cy="51106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823F07DB-3C5C-634E-A23E-13F984FDB853}"/>
              </a:ext>
            </a:extLst>
          </p:cNvPr>
          <p:cNvSpPr/>
          <p:nvPr/>
        </p:nvSpPr>
        <p:spPr>
          <a:xfrm>
            <a:off x="5582337" y="1541582"/>
            <a:ext cx="6308288" cy="4997330"/>
          </a:xfrm>
          <a:prstGeom prst="rect">
            <a:avLst/>
          </a:prstGeom>
        </p:spPr>
        <p:txBody>
          <a:bodyPr wrap="square">
            <a:spAutoFit/>
          </a:bodyPr>
          <a:lstStyle/>
          <a:p>
            <a:pPr>
              <a:buFont typeface="Wingdings" pitchFamily="2" charset="2"/>
              <a:buChar char="§"/>
            </a:pPr>
            <a:r>
              <a:rPr lang="en-US" sz="3200" kern="0" dirty="0">
                <a:latin typeface="Calibri" panose="020F0502020204030204" pitchFamily="34" charset="0"/>
                <a:cs typeface="Calibri" panose="020F0502020204030204" pitchFamily="34" charset="0"/>
              </a:rPr>
              <a:t> Before adjuvant chemo, PSQI was 7.4, indicating “poor sleep” </a:t>
            </a:r>
            <a:r>
              <a:rPr lang="en-US" sz="3200" kern="0" baseline="30000" dirty="0">
                <a:latin typeface="Calibri" panose="020F0502020204030204" pitchFamily="34" charset="0"/>
                <a:cs typeface="Calibri" panose="020F0502020204030204" pitchFamily="34" charset="0"/>
              </a:rPr>
              <a:t>10</a:t>
            </a:r>
          </a:p>
          <a:p>
            <a:endParaRPr lang="en-US" sz="3200" kern="0" baseline="30000" dirty="0">
              <a:latin typeface="Calibri" panose="020F0502020204030204" pitchFamily="34" charset="0"/>
              <a:cs typeface="Calibri" panose="020F0502020204030204" pitchFamily="34" charset="0"/>
            </a:endParaRPr>
          </a:p>
          <a:p>
            <a:pPr>
              <a:buFont typeface="Wingdings" pitchFamily="2" charset="2"/>
              <a:buChar char="§"/>
            </a:pPr>
            <a:r>
              <a:rPr lang="en-US" sz="3200" kern="0" dirty="0">
                <a:latin typeface="Calibri" panose="020F0502020204030204" pitchFamily="34" charset="0"/>
                <a:cs typeface="Calibri" panose="020F0502020204030204" pitchFamily="34" charset="0"/>
              </a:rPr>
              <a:t> Immediately after adjuvant chemo, PSQI was 8.9 then decreased to 7.3 </a:t>
            </a:r>
            <a:r>
              <a:rPr lang="en-US" sz="3200" kern="0" baseline="30000" dirty="0">
                <a:latin typeface="Calibri" panose="020F0502020204030204" pitchFamily="34" charset="0"/>
                <a:cs typeface="Calibri" panose="020F0502020204030204" pitchFamily="34" charset="0"/>
              </a:rPr>
              <a:t>10</a:t>
            </a:r>
          </a:p>
          <a:p>
            <a:pPr>
              <a:buFont typeface="Wingdings" pitchFamily="2" charset="2"/>
              <a:buChar char="§"/>
            </a:pPr>
            <a:r>
              <a:rPr lang="en-US" sz="3200" kern="0" dirty="0">
                <a:latin typeface="Calibri" panose="020F0502020204030204" pitchFamily="34" charset="0"/>
                <a:cs typeface="Calibri" panose="020F0502020204030204" pitchFamily="34" charset="0"/>
              </a:rPr>
              <a:t> During survivorship phase, PSQI was up to 7.8 </a:t>
            </a:r>
            <a:r>
              <a:rPr lang="en-US" sz="3200" kern="0" baseline="30000" dirty="0">
                <a:latin typeface="Calibri" panose="020F0502020204030204" pitchFamily="34" charset="0"/>
                <a:cs typeface="Calibri" panose="020F0502020204030204" pitchFamily="34" charset="0"/>
              </a:rPr>
              <a:t>11</a:t>
            </a:r>
            <a:r>
              <a:rPr lang="en-US" sz="3200" kern="0" baseline="-25000" dirty="0">
                <a:latin typeface="Calibri" panose="020F0502020204030204" pitchFamily="34" charset="0"/>
                <a:cs typeface="Calibri" panose="020F0502020204030204" pitchFamily="34" charset="0"/>
              </a:rPr>
              <a:t>, </a:t>
            </a:r>
            <a:r>
              <a:rPr lang="en-US" sz="3200" kern="0" dirty="0">
                <a:latin typeface="Calibri" panose="020F0502020204030204" pitchFamily="34" charset="0"/>
                <a:cs typeface="Calibri" panose="020F0502020204030204" pitchFamily="34" charset="0"/>
              </a:rPr>
              <a:t>and 82% of YWBC reported insomnia symptoms </a:t>
            </a:r>
            <a:r>
              <a:rPr lang="en-US" sz="3200" kern="0" baseline="30000" dirty="0">
                <a:latin typeface="Calibri" panose="020F0502020204030204" pitchFamily="34" charset="0"/>
                <a:cs typeface="Calibri" panose="020F0502020204030204" pitchFamily="34" charset="0"/>
              </a:rPr>
              <a:t>12 </a:t>
            </a:r>
          </a:p>
          <a:p>
            <a:pPr marL="431762" lvl="2" indent="0">
              <a:buNone/>
            </a:pPr>
            <a:r>
              <a:rPr lang="en-US" sz="2400" i="1" kern="0" dirty="0">
                <a:latin typeface="Calibri" panose="020F0502020204030204" pitchFamily="34" charset="0"/>
                <a:cs typeface="Calibri" panose="020F0502020204030204" pitchFamily="34" charset="0"/>
              </a:rPr>
              <a:t>Insomnia Severity Index: 9.6 (subthreshold insomnia)</a:t>
            </a:r>
            <a:r>
              <a:rPr lang="en-US" sz="2807" kern="0" dirty="0">
                <a:latin typeface="Calibri" panose="020F0502020204030204" pitchFamily="34" charset="0"/>
                <a:cs typeface="Calibri" panose="020F0502020204030204" pitchFamily="34" charset="0"/>
              </a:rPr>
              <a:t> </a:t>
            </a:r>
            <a:r>
              <a:rPr lang="en-US" sz="2807" kern="0" baseline="30000" dirty="0">
                <a:latin typeface="Calibri" panose="020F0502020204030204" pitchFamily="34" charset="0"/>
                <a:cs typeface="Calibri" panose="020F0502020204030204" pitchFamily="34" charset="0"/>
              </a:rPr>
              <a:t>13</a:t>
            </a:r>
          </a:p>
        </p:txBody>
      </p:sp>
    </p:spTree>
    <p:extLst>
      <p:ext uri="{BB962C8B-B14F-4D97-AF65-F5344CB8AC3E}">
        <p14:creationId xmlns:p14="http://schemas.microsoft.com/office/powerpoint/2010/main" val="1336440855"/>
      </p:ext>
    </p:extLst>
  </p:cSld>
  <p:clrMapOvr>
    <a:masterClrMapping/>
  </p:clrMapOvr>
  <mc:AlternateContent xmlns:mc="http://schemas.openxmlformats.org/markup-compatibility/2006" xmlns:p14="http://schemas.microsoft.com/office/powerpoint/2010/main">
    <mc:Choice Requires="p14">
      <p:transition spd="slow" p14:dur="2000" advTm="50192"/>
    </mc:Choice>
    <mc:Fallback xmlns="">
      <p:transition spd="slow" advTm="50192"/>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BBB1D390-4242-8C42-ACF0-D8496178E1D3}"/>
              </a:ext>
            </a:extLst>
          </p:cNvPr>
          <p:cNvSpPr>
            <a:spLocks noGrp="1"/>
          </p:cNvSpPr>
          <p:nvPr>
            <p:ph type="body" sz="quarter" idx="4294967295"/>
          </p:nvPr>
        </p:nvSpPr>
        <p:spPr>
          <a:xfrm>
            <a:off x="734896" y="1529444"/>
            <a:ext cx="10722208" cy="4413739"/>
          </a:xfrm>
        </p:spPr>
        <p:txBody>
          <a:bodyPr/>
          <a:lstStyle/>
          <a:p>
            <a:pPr>
              <a:buFont typeface="Wingdings" pitchFamily="2" charset="2"/>
              <a:buChar char="§"/>
            </a:pPr>
            <a:r>
              <a:rPr lang="en-US" sz="2800" b="1" dirty="0">
                <a:solidFill>
                  <a:schemeClr val="tx1"/>
                </a:solidFill>
                <a:latin typeface="Calibri" panose="020F0502020204030204" pitchFamily="34" charset="0"/>
                <a:cs typeface="Calibri" panose="020F0502020204030204" pitchFamily="34" charset="0"/>
              </a:rPr>
              <a:t> No </a:t>
            </a:r>
            <a:r>
              <a:rPr lang="en-US" sz="2800" dirty="0">
                <a:solidFill>
                  <a:schemeClr val="tx1"/>
                </a:solidFill>
                <a:latin typeface="Calibri" panose="020F0502020204030204" pitchFamily="34" charset="0"/>
                <a:cs typeface="Calibri" panose="020F0502020204030204" pitchFamily="34" charset="0"/>
              </a:rPr>
              <a:t>statistically significant difference in the </a:t>
            </a:r>
            <a:r>
              <a:rPr lang="en-US" sz="2800" b="1" dirty="0">
                <a:solidFill>
                  <a:schemeClr val="tx1"/>
                </a:solidFill>
                <a:latin typeface="Calibri" panose="020F0502020204030204" pitchFamily="34" charset="0"/>
                <a:cs typeface="Calibri" panose="020F0502020204030204" pitchFamily="34" charset="0"/>
              </a:rPr>
              <a:t>level</a:t>
            </a:r>
            <a:r>
              <a:rPr lang="en-US" sz="2800" dirty="0">
                <a:solidFill>
                  <a:schemeClr val="tx1"/>
                </a:solidFill>
                <a:latin typeface="Calibri" panose="020F0502020204030204" pitchFamily="34" charset="0"/>
                <a:cs typeface="Calibri" panose="020F0502020204030204" pitchFamily="34" charset="0"/>
              </a:rPr>
              <a:t> of sleep disturbance in older (&gt;50 years) and younger (&lt; 50 years) breast cancer survivors before and immediately after surgery </a:t>
            </a:r>
            <a:r>
              <a:rPr lang="en-US" sz="2800" baseline="30000" dirty="0">
                <a:solidFill>
                  <a:schemeClr val="tx1"/>
                </a:solidFill>
                <a:latin typeface="Calibri" panose="020F0502020204030204" pitchFamily="34" charset="0"/>
                <a:cs typeface="Calibri" panose="020F0502020204030204" pitchFamily="34" charset="0"/>
              </a:rPr>
              <a:t>14, 15</a:t>
            </a:r>
          </a:p>
          <a:p>
            <a:pPr>
              <a:buFont typeface="Wingdings" pitchFamily="2" charset="2"/>
              <a:buChar char="§"/>
            </a:pPr>
            <a:endParaRPr lang="en-US" sz="2800" baseline="30000" dirty="0">
              <a:solidFill>
                <a:schemeClr val="tx1"/>
              </a:solidFill>
              <a:latin typeface="Calibri" panose="020F0502020204030204" pitchFamily="34" charset="0"/>
              <a:cs typeface="Calibri" panose="020F0502020204030204" pitchFamily="34" charset="0"/>
            </a:endParaRPr>
          </a:p>
          <a:p>
            <a:pPr>
              <a:buFont typeface="Wingdings" pitchFamily="2" charset="2"/>
              <a:buChar char="§"/>
            </a:pPr>
            <a:r>
              <a:rPr lang="en-US" sz="2800" dirty="0">
                <a:solidFill>
                  <a:schemeClr val="tx1"/>
                </a:solidFill>
                <a:latin typeface="Calibri" panose="020F0502020204030204" pitchFamily="34" charset="0"/>
                <a:cs typeface="Calibri" panose="020F0502020204030204" pitchFamily="34" charset="0"/>
              </a:rPr>
              <a:t> Significantly </a:t>
            </a:r>
            <a:r>
              <a:rPr lang="en-US" sz="2800" b="1" dirty="0">
                <a:solidFill>
                  <a:schemeClr val="tx1"/>
                </a:solidFill>
                <a:latin typeface="Calibri" panose="020F0502020204030204" pitchFamily="34" charset="0"/>
                <a:cs typeface="Calibri" panose="020F0502020204030204" pitchFamily="34" charset="0"/>
              </a:rPr>
              <a:t>worse </a:t>
            </a:r>
            <a:r>
              <a:rPr lang="en-US" sz="2800" dirty="0">
                <a:solidFill>
                  <a:schemeClr val="tx1"/>
                </a:solidFill>
                <a:latin typeface="Calibri" panose="020F0502020204030204" pitchFamily="34" charset="0"/>
                <a:cs typeface="Calibri" panose="020F0502020204030204" pitchFamily="34" charset="0"/>
              </a:rPr>
              <a:t>sleep disturbance in YWBC compared to older women </a:t>
            </a:r>
            <a:r>
              <a:rPr lang="en-US" sz="2800" baseline="30000" dirty="0">
                <a:solidFill>
                  <a:schemeClr val="tx1"/>
                </a:solidFill>
                <a:latin typeface="Calibri" panose="020F0502020204030204" pitchFamily="34" charset="0"/>
                <a:cs typeface="Calibri" panose="020F0502020204030204" pitchFamily="34" charset="0"/>
              </a:rPr>
              <a:t>16</a:t>
            </a:r>
          </a:p>
          <a:p>
            <a:pPr>
              <a:buFont typeface="Wingdings" pitchFamily="2" charset="2"/>
              <a:buChar char="§"/>
            </a:pPr>
            <a:endParaRPr lang="en-US" sz="2800" baseline="30000" dirty="0">
              <a:solidFill>
                <a:schemeClr val="tx1"/>
              </a:solidFill>
              <a:latin typeface="Calibri" panose="020F0502020204030204" pitchFamily="34" charset="0"/>
              <a:cs typeface="Calibri" panose="020F0502020204030204" pitchFamily="34" charset="0"/>
            </a:endParaRPr>
          </a:p>
          <a:p>
            <a:pPr>
              <a:buFont typeface="Wingdings" pitchFamily="2" charset="2"/>
              <a:buChar char="§"/>
            </a:pPr>
            <a:r>
              <a:rPr lang="en-US" sz="2800" dirty="0">
                <a:solidFill>
                  <a:schemeClr val="tx1"/>
                </a:solidFill>
                <a:latin typeface="Calibri" panose="020F0502020204030204" pitchFamily="34" charset="0"/>
                <a:cs typeface="Calibri" panose="020F0502020204030204" pitchFamily="34" charset="0"/>
              </a:rPr>
              <a:t> During first 5 years of survivorship, YWBC reported significantly </a:t>
            </a:r>
            <a:r>
              <a:rPr lang="en-US" sz="2800" b="1" dirty="0">
                <a:solidFill>
                  <a:schemeClr val="tx1"/>
                </a:solidFill>
                <a:latin typeface="Calibri" panose="020F0502020204030204" pitchFamily="34" charset="0"/>
                <a:cs typeface="Calibri" panose="020F0502020204030204" pitchFamily="34" charset="0"/>
              </a:rPr>
              <a:t>worse</a:t>
            </a:r>
            <a:r>
              <a:rPr lang="en-US" sz="2800" dirty="0">
                <a:solidFill>
                  <a:schemeClr val="tx1"/>
                </a:solidFill>
                <a:latin typeface="Calibri" panose="020F0502020204030204" pitchFamily="34" charset="0"/>
                <a:cs typeface="Calibri" panose="020F0502020204030204" pitchFamily="34" charset="0"/>
              </a:rPr>
              <a:t> sleep disturbance than other female cancer survivors </a:t>
            </a:r>
            <a:r>
              <a:rPr lang="en-US" sz="2800" baseline="30000" dirty="0">
                <a:solidFill>
                  <a:schemeClr val="tx1"/>
                </a:solidFill>
                <a:latin typeface="Calibri" panose="020F0502020204030204" pitchFamily="34" charset="0"/>
                <a:cs typeface="Calibri" panose="020F0502020204030204" pitchFamily="34" charset="0"/>
              </a:rPr>
              <a:t>17</a:t>
            </a:r>
          </a:p>
        </p:txBody>
      </p:sp>
      <p:sp>
        <p:nvSpPr>
          <p:cNvPr id="3" name="Title 2">
            <a:extLst>
              <a:ext uri="{FF2B5EF4-FFF2-40B4-BE49-F238E27FC236}">
                <a16:creationId xmlns:a16="http://schemas.microsoft.com/office/drawing/2014/main" id="{8FCC21CC-2917-44A7-AF5F-B02466706DFD}"/>
              </a:ext>
            </a:extLst>
          </p:cNvPr>
          <p:cNvSpPr>
            <a:spLocks noGrp="1"/>
          </p:cNvSpPr>
          <p:nvPr>
            <p:ph type="title"/>
          </p:nvPr>
        </p:nvSpPr>
        <p:spPr>
          <a:xfrm>
            <a:off x="601581" y="466346"/>
            <a:ext cx="10828420" cy="1054834"/>
          </a:xfrm>
        </p:spPr>
        <p:txBody>
          <a:bodyPr/>
          <a:lstStyle/>
          <a:p>
            <a:r>
              <a:rPr lang="en-US" sz="4000" b="1" dirty="0">
                <a:solidFill>
                  <a:srgbClr val="002060"/>
                </a:solidFill>
                <a:latin typeface="Calibri" panose="020F0502020204030204" pitchFamily="34" charset="0"/>
                <a:cs typeface="Calibri" panose="020F0502020204030204" pitchFamily="34" charset="0"/>
              </a:rPr>
              <a:t>Sleep of YWBC:  Comparison of Disturbance </a:t>
            </a:r>
          </a:p>
        </p:txBody>
      </p:sp>
      <p:sp>
        <p:nvSpPr>
          <p:cNvPr id="4" name="Slide Number Placeholder 3">
            <a:extLst>
              <a:ext uri="{FF2B5EF4-FFF2-40B4-BE49-F238E27FC236}">
                <a16:creationId xmlns:a16="http://schemas.microsoft.com/office/drawing/2014/main" id="{9B0A541B-1346-4EA1-A378-4B0199D4507D}"/>
              </a:ext>
            </a:extLst>
          </p:cNvPr>
          <p:cNvSpPr>
            <a:spLocks noGrp="1"/>
          </p:cNvSpPr>
          <p:nvPr>
            <p:ph type="sldNum" sz="quarter" idx="10"/>
          </p:nvPr>
        </p:nvSpPr>
        <p:spPr/>
        <p:txBody>
          <a:bodyPr/>
          <a:lstStyle/>
          <a:p>
            <a:pPr>
              <a:defRPr/>
            </a:pPr>
            <a:fld id="{A48725E7-0BCD-FA4A-B64F-9E36BFFE79F3}" type="slidenum">
              <a:rPr lang="en-US" smtClean="0"/>
              <a:pPr>
                <a:defRPr/>
              </a:pPr>
              <a:t>15</a:t>
            </a:fld>
            <a:endParaRPr lang="en-US" dirty="0"/>
          </a:p>
        </p:txBody>
      </p:sp>
    </p:spTree>
    <p:extLst>
      <p:ext uri="{BB962C8B-B14F-4D97-AF65-F5344CB8AC3E}">
        <p14:creationId xmlns:p14="http://schemas.microsoft.com/office/powerpoint/2010/main" val="2389370900"/>
      </p:ext>
    </p:extLst>
  </p:cSld>
  <p:clrMapOvr>
    <a:masterClrMapping/>
  </p:clrMapOvr>
  <mc:AlternateContent xmlns:mc="http://schemas.openxmlformats.org/markup-compatibility/2006" xmlns:p14="http://schemas.microsoft.com/office/powerpoint/2010/main">
    <mc:Choice Requires="p14">
      <p:transition spd="slow" p14:dur="2000" advTm="29644"/>
    </mc:Choice>
    <mc:Fallback xmlns="">
      <p:transition spd="slow" advTm="2964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B4B2CA8-0692-409F-9DD5-3BBDD2F9CF9D}"/>
              </a:ext>
            </a:extLst>
          </p:cNvPr>
          <p:cNvSpPr>
            <a:spLocks noGrp="1"/>
          </p:cNvSpPr>
          <p:nvPr>
            <p:ph type="sldNum" sz="quarter" idx="10"/>
          </p:nvPr>
        </p:nvSpPr>
        <p:spPr/>
        <p:txBody>
          <a:bodyPr/>
          <a:lstStyle/>
          <a:p>
            <a:pPr>
              <a:defRPr/>
            </a:pPr>
            <a:fld id="{A48725E7-0BCD-FA4A-B64F-9E36BFFE79F3}" type="slidenum">
              <a:rPr lang="en-US" smtClean="0"/>
              <a:pPr>
                <a:defRPr/>
              </a:pPr>
              <a:t>16</a:t>
            </a:fld>
            <a:endParaRPr lang="en-US" dirty="0"/>
          </a:p>
        </p:txBody>
      </p:sp>
      <p:graphicFrame>
        <p:nvGraphicFramePr>
          <p:cNvPr id="5" name="Diagram 4">
            <a:extLst>
              <a:ext uri="{FF2B5EF4-FFF2-40B4-BE49-F238E27FC236}">
                <a16:creationId xmlns:a16="http://schemas.microsoft.com/office/drawing/2014/main" id="{1FE60507-F9FB-41C1-B920-AD387BB81E4E}"/>
              </a:ext>
            </a:extLst>
          </p:cNvPr>
          <p:cNvGraphicFramePr/>
          <p:nvPr>
            <p:extLst>
              <p:ext uri="{D42A27DB-BD31-4B8C-83A1-F6EECF244321}">
                <p14:modId xmlns:p14="http://schemas.microsoft.com/office/powerpoint/2010/main" val="2387626557"/>
              </p:ext>
            </p:extLst>
          </p:nvPr>
        </p:nvGraphicFramePr>
        <p:xfrm>
          <a:off x="614100" y="617219"/>
          <a:ext cx="10963800" cy="53486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7203777"/>
      </p:ext>
    </p:extLst>
  </p:cSld>
  <p:clrMapOvr>
    <a:masterClrMapping/>
  </p:clrMapOvr>
  <mc:AlternateContent xmlns:mc="http://schemas.openxmlformats.org/markup-compatibility/2006" xmlns:p14="http://schemas.microsoft.com/office/powerpoint/2010/main">
    <mc:Choice Requires="p14">
      <p:transition spd="slow" p14:dur="2000" advTm="26687"/>
    </mc:Choice>
    <mc:Fallback xmlns="">
      <p:transition spd="slow" advTm="2668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DC36CD-F591-FB4B-98B5-AFEEBC3300DE}"/>
              </a:ext>
            </a:extLst>
          </p:cNvPr>
          <p:cNvSpPr>
            <a:spLocks noGrp="1"/>
          </p:cNvSpPr>
          <p:nvPr>
            <p:ph type="title"/>
          </p:nvPr>
        </p:nvSpPr>
        <p:spPr>
          <a:xfrm>
            <a:off x="601581" y="466346"/>
            <a:ext cx="10828420" cy="665224"/>
          </a:xfrm>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Physical and Psychological Responses </a:t>
            </a:r>
            <a:br>
              <a:rPr lang="en-US" sz="4000" b="1" dirty="0">
                <a:solidFill>
                  <a:srgbClr val="002060"/>
                </a:solidFill>
                <a:latin typeface="Calibri" panose="020F0502020204030204" pitchFamily="34" charset="0"/>
                <a:cs typeface="Calibri" panose="020F0502020204030204" pitchFamily="34" charset="0"/>
              </a:rPr>
            </a:br>
            <a:r>
              <a:rPr lang="en-US" sz="4000" b="1" dirty="0">
                <a:solidFill>
                  <a:srgbClr val="002060"/>
                </a:solidFill>
                <a:latin typeface="Calibri" panose="020F0502020204030204" pitchFamily="34" charset="0"/>
                <a:cs typeface="Calibri" panose="020F0502020204030204" pitchFamily="34" charset="0"/>
              </a:rPr>
              <a:t>Related  to Sleep in YWBC</a:t>
            </a:r>
          </a:p>
        </p:txBody>
      </p:sp>
      <p:sp>
        <p:nvSpPr>
          <p:cNvPr id="4" name="Slide Number Placeholder 3">
            <a:extLst>
              <a:ext uri="{FF2B5EF4-FFF2-40B4-BE49-F238E27FC236}">
                <a16:creationId xmlns:a16="http://schemas.microsoft.com/office/drawing/2014/main" id="{738EE7AA-5735-DF47-83C6-ECE4E2BB332C}"/>
              </a:ext>
            </a:extLst>
          </p:cNvPr>
          <p:cNvSpPr>
            <a:spLocks noGrp="1"/>
          </p:cNvSpPr>
          <p:nvPr>
            <p:ph type="sldNum" sz="quarter" idx="10"/>
          </p:nvPr>
        </p:nvSpPr>
        <p:spPr/>
        <p:txBody>
          <a:bodyPr/>
          <a:lstStyle/>
          <a:p>
            <a:pPr>
              <a:defRPr/>
            </a:pPr>
            <a:fld id="{A48725E7-0BCD-FA4A-B64F-9E36BFFE79F3}" type="slidenum">
              <a:rPr lang="en-US" smtClean="0"/>
              <a:pPr>
                <a:defRPr/>
              </a:pPr>
              <a:t>17</a:t>
            </a:fld>
            <a:endParaRPr lang="en-US" dirty="0"/>
          </a:p>
        </p:txBody>
      </p:sp>
      <p:graphicFrame>
        <p:nvGraphicFramePr>
          <p:cNvPr id="5" name="Diagram 4">
            <a:extLst>
              <a:ext uri="{FF2B5EF4-FFF2-40B4-BE49-F238E27FC236}">
                <a16:creationId xmlns:a16="http://schemas.microsoft.com/office/drawing/2014/main" id="{20ED66B3-660C-174E-A312-83C3964E29FA}"/>
              </a:ext>
            </a:extLst>
          </p:cNvPr>
          <p:cNvGraphicFramePr/>
          <p:nvPr>
            <p:extLst>
              <p:ext uri="{D42A27DB-BD31-4B8C-83A1-F6EECF244321}">
                <p14:modId xmlns:p14="http://schemas.microsoft.com/office/powerpoint/2010/main" val="3513799390"/>
              </p:ext>
            </p:extLst>
          </p:nvPr>
        </p:nvGraphicFramePr>
        <p:xfrm>
          <a:off x="-418893" y="1499715"/>
          <a:ext cx="9398946" cy="4674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ight Brace 1">
            <a:extLst>
              <a:ext uri="{FF2B5EF4-FFF2-40B4-BE49-F238E27FC236}">
                <a16:creationId xmlns:a16="http://schemas.microsoft.com/office/drawing/2014/main" id="{6AE4AB5C-3B7D-48DD-A6C6-844C828ABDE9}"/>
              </a:ext>
            </a:extLst>
          </p:cNvPr>
          <p:cNvSpPr/>
          <p:nvPr/>
        </p:nvSpPr>
        <p:spPr bwMode="auto">
          <a:xfrm>
            <a:off x="8076249" y="1804119"/>
            <a:ext cx="1006998" cy="4444679"/>
          </a:xfrm>
          <a:prstGeom prst="rightBrace">
            <a:avLst/>
          </a:prstGeom>
          <a:ln>
            <a:headEnd type="none" w="med" len="med"/>
            <a:tailEnd type="none" w="med" len="med"/>
          </a:ln>
        </p:spPr>
        <p:style>
          <a:lnRef idx="2">
            <a:schemeClr val="accent6"/>
          </a:lnRef>
          <a:fillRef idx="0">
            <a:schemeClr val="accent6"/>
          </a:fillRef>
          <a:effectRef idx="1">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2820988"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7" name="TextBox 6">
            <a:extLst>
              <a:ext uri="{FF2B5EF4-FFF2-40B4-BE49-F238E27FC236}">
                <a16:creationId xmlns:a16="http://schemas.microsoft.com/office/drawing/2014/main" id="{7DD24A37-62B9-4B52-BDED-934CF00191E1}"/>
              </a:ext>
            </a:extLst>
          </p:cNvPr>
          <p:cNvSpPr txBox="1"/>
          <p:nvPr/>
        </p:nvSpPr>
        <p:spPr>
          <a:xfrm>
            <a:off x="9186440" y="3236856"/>
            <a:ext cx="3005560" cy="1200329"/>
          </a:xfrm>
          <a:prstGeom prst="rect">
            <a:avLst/>
          </a:prstGeom>
          <a:noFill/>
        </p:spPr>
        <p:txBody>
          <a:bodyPr wrap="square" rtlCol="0">
            <a:spAutoFit/>
          </a:bodyPr>
          <a:lstStyle/>
          <a:p>
            <a:pPr algn="ctr"/>
            <a:r>
              <a:rPr lang="en-US" sz="3600" b="1" dirty="0">
                <a:solidFill>
                  <a:srgbClr val="C00000"/>
                </a:solidFill>
                <a:latin typeface="Calibri" panose="020F0502020204030204" pitchFamily="34" charset="0"/>
                <a:cs typeface="Calibri" panose="020F0502020204030204" pitchFamily="34" charset="0"/>
              </a:rPr>
              <a:t>Sleep Disturbance </a:t>
            </a:r>
          </a:p>
        </p:txBody>
      </p:sp>
    </p:spTree>
    <p:extLst>
      <p:ext uri="{BB962C8B-B14F-4D97-AF65-F5344CB8AC3E}">
        <p14:creationId xmlns:p14="http://schemas.microsoft.com/office/powerpoint/2010/main" val="1789749464"/>
      </p:ext>
    </p:extLst>
  </p:cSld>
  <p:clrMapOvr>
    <a:masterClrMapping/>
  </p:clrMapOvr>
  <mc:AlternateContent xmlns:mc="http://schemas.openxmlformats.org/markup-compatibility/2006" xmlns:p14="http://schemas.microsoft.com/office/powerpoint/2010/main">
    <mc:Choice Requires="p14">
      <p:transition spd="slow" p14:dur="2000" advTm="17276"/>
    </mc:Choice>
    <mc:Fallback xmlns="">
      <p:transition spd="slow" advTm="17276"/>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5349C-A1F4-5140-A88F-1C4F54EB6BC4}"/>
              </a:ext>
            </a:extLst>
          </p:cNvPr>
          <p:cNvSpPr>
            <a:spLocks noGrp="1"/>
          </p:cNvSpPr>
          <p:nvPr>
            <p:ph type="title"/>
          </p:nvPr>
        </p:nvSpPr>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Conclusion  </a:t>
            </a:r>
          </a:p>
        </p:txBody>
      </p:sp>
      <p:sp>
        <p:nvSpPr>
          <p:cNvPr id="3" name="Slide Number Placeholder 2">
            <a:extLst>
              <a:ext uri="{FF2B5EF4-FFF2-40B4-BE49-F238E27FC236}">
                <a16:creationId xmlns:a16="http://schemas.microsoft.com/office/drawing/2014/main" id="{C2EF78F6-C04C-294A-B92F-BC98978D56C2}"/>
              </a:ext>
            </a:extLst>
          </p:cNvPr>
          <p:cNvSpPr>
            <a:spLocks noGrp="1"/>
          </p:cNvSpPr>
          <p:nvPr>
            <p:ph type="sldNum" sz="quarter" idx="10"/>
          </p:nvPr>
        </p:nvSpPr>
        <p:spPr/>
        <p:txBody>
          <a:bodyPr/>
          <a:lstStyle/>
          <a:p>
            <a:pPr>
              <a:defRPr/>
            </a:pPr>
            <a:fld id="{A48725E7-0BCD-FA4A-B64F-9E36BFFE79F3}" type="slidenum">
              <a:rPr lang="en-US" smtClean="0"/>
              <a:pPr>
                <a:defRPr/>
              </a:pPr>
              <a:t>18</a:t>
            </a:fld>
            <a:endParaRPr lang="en-US" dirty="0"/>
          </a:p>
        </p:txBody>
      </p:sp>
      <p:sp>
        <p:nvSpPr>
          <p:cNvPr id="5" name="Content Placeholder 4">
            <a:extLst>
              <a:ext uri="{FF2B5EF4-FFF2-40B4-BE49-F238E27FC236}">
                <a16:creationId xmlns:a16="http://schemas.microsoft.com/office/drawing/2014/main" id="{904B02BD-A6BD-6349-B929-273081C173A4}"/>
              </a:ext>
            </a:extLst>
          </p:cNvPr>
          <p:cNvSpPr>
            <a:spLocks noGrp="1"/>
          </p:cNvSpPr>
          <p:nvPr>
            <p:ph sz="quarter" idx="13"/>
          </p:nvPr>
        </p:nvSpPr>
        <p:spPr>
          <a:xfrm>
            <a:off x="6259173" y="1689857"/>
            <a:ext cx="5334000" cy="4572000"/>
          </a:xfrm>
        </p:spPr>
        <p:txBody>
          <a:bodyPr/>
          <a:lstStyle/>
          <a:p>
            <a:pPr>
              <a:buFont typeface="Wingdings" pitchFamily="2" charset="2"/>
              <a:buChar char="§"/>
            </a:pPr>
            <a:r>
              <a:rPr lang="en-US" sz="2800" dirty="0">
                <a:solidFill>
                  <a:srgbClr val="C00000"/>
                </a:solidFill>
                <a:latin typeface="Calibri" panose="020F0502020204030204" pitchFamily="34" charset="0"/>
                <a:cs typeface="Calibri" panose="020F0502020204030204" pitchFamily="34" charset="0"/>
              </a:rPr>
              <a:t> Multidimensional investigation of sleep in YWBC </a:t>
            </a:r>
          </a:p>
          <a:p>
            <a:pPr>
              <a:buFont typeface="Wingdings" pitchFamily="2" charset="2"/>
              <a:buChar char="§"/>
            </a:pPr>
            <a:r>
              <a:rPr lang="en-US" sz="2800" dirty="0">
                <a:solidFill>
                  <a:srgbClr val="C00000"/>
                </a:solidFill>
                <a:latin typeface="Calibri" panose="020F0502020204030204" pitchFamily="34" charset="0"/>
                <a:cs typeface="Calibri" panose="020F0502020204030204" pitchFamily="34" charset="0"/>
              </a:rPr>
              <a:t> Foundation for future intervention by integrating qualitative data  </a:t>
            </a:r>
          </a:p>
          <a:p>
            <a:pPr>
              <a:buFont typeface="Wingdings" pitchFamily="2" charset="2"/>
              <a:buChar char="§"/>
            </a:pPr>
            <a:r>
              <a:rPr lang="en-US" sz="2800" dirty="0">
                <a:solidFill>
                  <a:srgbClr val="C00000"/>
                </a:solidFill>
                <a:latin typeface="Calibri" panose="020F0502020204030204" pitchFamily="34" charset="0"/>
                <a:cs typeface="Calibri" panose="020F0502020204030204" pitchFamily="34" charset="0"/>
              </a:rPr>
              <a:t> Use of valid sleep measures for every dimension</a:t>
            </a:r>
          </a:p>
          <a:p>
            <a:pPr marL="216002" lvl="1" indent="0">
              <a:buNone/>
            </a:pPr>
            <a:r>
              <a:rPr lang="en-US" sz="2000" i="1" dirty="0">
                <a:solidFill>
                  <a:srgbClr val="C00000"/>
                </a:solidFill>
                <a:latin typeface="Calibri" panose="020F0502020204030204" pitchFamily="34" charset="0"/>
                <a:cs typeface="Calibri" panose="020F0502020204030204" pitchFamily="34" charset="0"/>
              </a:rPr>
              <a:t>(e.g., Epworth Sleepiness Scale, </a:t>
            </a:r>
            <a:r>
              <a:rPr lang="en-US" sz="2000" i="1" dirty="0" err="1">
                <a:solidFill>
                  <a:srgbClr val="C00000"/>
                </a:solidFill>
                <a:latin typeface="Calibri" panose="020F0502020204030204" pitchFamily="34" charset="0"/>
                <a:cs typeface="Calibri" panose="020F0502020204030204" pitchFamily="34" charset="0"/>
              </a:rPr>
              <a:t>Morningness-Eveningness</a:t>
            </a:r>
            <a:r>
              <a:rPr lang="en-US" sz="2000" i="1" dirty="0">
                <a:solidFill>
                  <a:srgbClr val="C00000"/>
                </a:solidFill>
                <a:latin typeface="Calibri" panose="020F0502020204030204" pitchFamily="34" charset="0"/>
                <a:cs typeface="Calibri" panose="020F0502020204030204" pitchFamily="34" charset="0"/>
              </a:rPr>
              <a:t> Scale) </a:t>
            </a:r>
          </a:p>
        </p:txBody>
      </p:sp>
      <p:sp>
        <p:nvSpPr>
          <p:cNvPr id="6" name="Content Placeholder 5">
            <a:extLst>
              <a:ext uri="{FF2B5EF4-FFF2-40B4-BE49-F238E27FC236}">
                <a16:creationId xmlns:a16="http://schemas.microsoft.com/office/drawing/2014/main" id="{BF8387EF-6653-6140-B517-D93935ADDE7F}"/>
              </a:ext>
            </a:extLst>
          </p:cNvPr>
          <p:cNvSpPr>
            <a:spLocks noGrp="1"/>
          </p:cNvSpPr>
          <p:nvPr>
            <p:ph sz="quarter" idx="14"/>
          </p:nvPr>
        </p:nvSpPr>
        <p:spPr/>
        <p:txBody>
          <a:bodyPr/>
          <a:lstStyle/>
          <a:p>
            <a:pPr marL="0" indent="0">
              <a:buNone/>
            </a:pPr>
            <a:r>
              <a:rPr lang="en-US" sz="2800" b="1" dirty="0">
                <a:solidFill>
                  <a:schemeClr val="tx1"/>
                </a:solidFill>
                <a:latin typeface="Calibri" panose="020F0502020204030204" pitchFamily="34" charset="0"/>
                <a:cs typeface="Calibri" panose="020F0502020204030204" pitchFamily="34" charset="0"/>
              </a:rPr>
              <a:t>Significant gap found:</a:t>
            </a:r>
          </a:p>
          <a:p>
            <a:pPr marL="0" indent="0">
              <a:buNone/>
            </a:pPr>
            <a:endParaRPr lang="en-US" sz="2800" b="1" dirty="0">
              <a:solidFill>
                <a:schemeClr val="tx1"/>
              </a:solidFill>
              <a:latin typeface="Calibri" panose="020F0502020204030204" pitchFamily="34" charset="0"/>
              <a:cs typeface="Calibri" panose="020F0502020204030204" pitchFamily="34" charset="0"/>
            </a:endParaRPr>
          </a:p>
          <a:p>
            <a:pPr lvl="1">
              <a:buFont typeface="Wingdings" pitchFamily="2" charset="2"/>
              <a:buChar char="§"/>
            </a:pPr>
            <a:r>
              <a:rPr lang="en-US" sz="2800" dirty="0">
                <a:solidFill>
                  <a:schemeClr val="tx1"/>
                </a:solidFill>
                <a:latin typeface="Calibri" panose="020F0502020204030204" pitchFamily="34" charset="0"/>
                <a:cs typeface="Calibri" panose="020F0502020204030204" pitchFamily="34" charset="0"/>
              </a:rPr>
              <a:t>Lack of multidimensional investigation of sleep </a:t>
            </a:r>
          </a:p>
          <a:p>
            <a:pPr lvl="1">
              <a:buFont typeface="Wingdings" pitchFamily="2" charset="2"/>
              <a:buChar char="§"/>
            </a:pPr>
            <a:r>
              <a:rPr lang="en-US" sz="2800" dirty="0">
                <a:solidFill>
                  <a:schemeClr val="tx1"/>
                </a:solidFill>
                <a:latin typeface="Calibri" panose="020F0502020204030204" pitchFamily="34" charset="0"/>
                <a:cs typeface="Calibri" panose="020F0502020204030204" pitchFamily="34" charset="0"/>
              </a:rPr>
              <a:t>One intervention found that improved sleep </a:t>
            </a:r>
          </a:p>
          <a:p>
            <a:pPr lvl="1">
              <a:buFont typeface="Wingdings" pitchFamily="2" charset="2"/>
              <a:buChar char="§"/>
            </a:pPr>
            <a:r>
              <a:rPr lang="en-US" sz="2800" dirty="0">
                <a:solidFill>
                  <a:schemeClr val="tx1"/>
                </a:solidFill>
                <a:latin typeface="Calibri" panose="020F0502020204030204" pitchFamily="34" charset="0"/>
                <a:cs typeface="Calibri" panose="020F0502020204030204" pitchFamily="34" charset="0"/>
              </a:rPr>
              <a:t>Use of single question </a:t>
            </a:r>
          </a:p>
        </p:txBody>
      </p:sp>
      <p:sp>
        <p:nvSpPr>
          <p:cNvPr id="7" name="Right Brace 6">
            <a:extLst>
              <a:ext uri="{FF2B5EF4-FFF2-40B4-BE49-F238E27FC236}">
                <a16:creationId xmlns:a16="http://schemas.microsoft.com/office/drawing/2014/main" id="{C15651D2-BB2A-CD43-A0FC-82CA504F9F72}"/>
              </a:ext>
            </a:extLst>
          </p:cNvPr>
          <p:cNvSpPr/>
          <p:nvPr/>
        </p:nvSpPr>
        <p:spPr bwMode="auto">
          <a:xfrm>
            <a:off x="5512292" y="1689857"/>
            <a:ext cx="746881" cy="4444679"/>
          </a:xfrm>
          <a:prstGeom prst="rightBrace">
            <a:avLst>
              <a:gd name="adj1" fmla="val 8333"/>
              <a:gd name="adj2" fmla="val 49065"/>
            </a:avLst>
          </a:prstGeom>
          <a:noFill/>
          <a:ln w="38100" cap="rnd">
            <a:solidFill>
              <a:schemeClr val="bg2"/>
            </a:solidFill>
            <a:round/>
            <a:headEnd type="none" w="med" len="med"/>
            <a:tailEnd type="none" w="med" len="med"/>
            <a:extLst>
              <a:ext uri="{C807C97D-BFC1-408E-A445-0C87EB9F89A2}">
                <ask:lineSketchStyleProps xmlns:ask="http://schemas.microsoft.com/office/drawing/2018/sketchyshapes">
                  <ask:type>
                    <ask:lineSketchNone/>
                  </ask:type>
                </ask:lineSketchStyleProps>
              </a:ext>
            </a:extLst>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2820988"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3686541970"/>
      </p:ext>
    </p:extLst>
  </p:cSld>
  <p:clrMapOvr>
    <a:masterClrMapping/>
  </p:clrMapOvr>
  <mc:AlternateContent xmlns:mc="http://schemas.openxmlformats.org/markup-compatibility/2006" xmlns:p14="http://schemas.microsoft.com/office/powerpoint/2010/main">
    <mc:Choice Requires="p14">
      <p:transition spd="slow" p14:dur="2000" advTm="59051"/>
    </mc:Choice>
    <mc:Fallback xmlns="">
      <p:transition spd="slow" advTm="59051"/>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5349C-A1F4-5140-A88F-1C4F54EB6BC4}"/>
              </a:ext>
            </a:extLst>
          </p:cNvPr>
          <p:cNvSpPr>
            <a:spLocks noGrp="1"/>
          </p:cNvSpPr>
          <p:nvPr>
            <p:ph type="title"/>
          </p:nvPr>
        </p:nvSpPr>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Limitations</a:t>
            </a:r>
          </a:p>
        </p:txBody>
      </p:sp>
      <p:sp>
        <p:nvSpPr>
          <p:cNvPr id="3" name="Slide Number Placeholder 2">
            <a:extLst>
              <a:ext uri="{FF2B5EF4-FFF2-40B4-BE49-F238E27FC236}">
                <a16:creationId xmlns:a16="http://schemas.microsoft.com/office/drawing/2014/main" id="{C2EF78F6-C04C-294A-B92F-BC98978D56C2}"/>
              </a:ext>
            </a:extLst>
          </p:cNvPr>
          <p:cNvSpPr>
            <a:spLocks noGrp="1"/>
          </p:cNvSpPr>
          <p:nvPr>
            <p:ph type="sldNum" sz="quarter" idx="10"/>
          </p:nvPr>
        </p:nvSpPr>
        <p:spPr/>
        <p:txBody>
          <a:bodyPr/>
          <a:lstStyle/>
          <a:p>
            <a:pPr>
              <a:defRPr/>
            </a:pPr>
            <a:fld id="{A48725E7-0BCD-FA4A-B64F-9E36BFFE79F3}" type="slidenum">
              <a:rPr lang="en-US" smtClean="0"/>
              <a:pPr>
                <a:defRPr/>
              </a:pPr>
              <a:t>19</a:t>
            </a:fld>
            <a:endParaRPr lang="en-US" dirty="0"/>
          </a:p>
        </p:txBody>
      </p:sp>
      <p:sp>
        <p:nvSpPr>
          <p:cNvPr id="11" name="Text Placeholder 1">
            <a:extLst>
              <a:ext uri="{FF2B5EF4-FFF2-40B4-BE49-F238E27FC236}">
                <a16:creationId xmlns:a16="http://schemas.microsoft.com/office/drawing/2014/main" id="{43C65C2B-11D3-904A-A701-7325AE65ABB6}"/>
              </a:ext>
            </a:extLst>
          </p:cNvPr>
          <p:cNvSpPr txBox="1">
            <a:spLocks/>
          </p:cNvSpPr>
          <p:nvPr/>
        </p:nvSpPr>
        <p:spPr bwMode="auto">
          <a:xfrm>
            <a:off x="915018" y="1301261"/>
            <a:ext cx="11007351" cy="4413739"/>
          </a:xfrm>
          <a:prstGeom prst="rect">
            <a:avLst/>
          </a:prstGeom>
          <a:noFill/>
          <a:ln w="9525">
            <a:noFill/>
            <a:miter lim="800000"/>
            <a:headEnd/>
            <a:tailEnd/>
          </a:ln>
        </p:spPr>
        <p:txBody>
          <a:bodyPr vert="horz" wrap="square" lIns="241812" tIns="120906" rIns="241812" bIns="120906" numCol="1" anchor="t" anchorCtr="0" compatLnSpc="1">
            <a:prstTxWarp prst="textNoShape">
              <a:avLst/>
            </a:prstTxWarp>
          </a:bodyPr>
          <a:lstStyle>
            <a:lvl1pPr marL="162063" indent="-162063" algn="l" defTabSz="431763" rtl="0" eaLnBrk="0" fontAlgn="base" hangingPunct="0">
              <a:spcBef>
                <a:spcPct val="20000"/>
              </a:spcBef>
              <a:spcAft>
                <a:spcPct val="0"/>
              </a:spcAft>
              <a:buChar char="•"/>
              <a:defRPr sz="1518">
                <a:solidFill>
                  <a:schemeClr val="tx1"/>
                </a:solidFill>
                <a:latin typeface="+mn-lt"/>
                <a:ea typeface="MS PGothic" pitchFamily="34" charset="-128"/>
                <a:cs typeface="MS PGothic" charset="0"/>
              </a:defRPr>
            </a:lvl1pPr>
            <a:lvl2pPr marL="350852" indent="-134850" algn="l" defTabSz="431763" rtl="0" eaLnBrk="0" fontAlgn="base" hangingPunct="0">
              <a:spcBef>
                <a:spcPct val="20000"/>
              </a:spcBef>
              <a:spcAft>
                <a:spcPct val="0"/>
              </a:spcAft>
              <a:buChar char="–"/>
              <a:defRPr sz="1322">
                <a:solidFill>
                  <a:schemeClr val="tx1"/>
                </a:solidFill>
                <a:latin typeface="+mn-lt"/>
                <a:ea typeface="MS PGothic" pitchFamily="34" charset="-128"/>
                <a:cs typeface="MS PGothic" charset="0"/>
              </a:defRPr>
            </a:lvl2pPr>
            <a:lvl3pPr marL="539642" indent="-107880" algn="l" defTabSz="431763" rtl="0" eaLnBrk="0" fontAlgn="base" hangingPunct="0">
              <a:spcBef>
                <a:spcPct val="20000"/>
              </a:spcBef>
              <a:spcAft>
                <a:spcPct val="0"/>
              </a:spcAft>
              <a:buChar char="•"/>
              <a:defRPr sz="1125">
                <a:solidFill>
                  <a:schemeClr val="tx1"/>
                </a:solidFill>
                <a:latin typeface="+mn-lt"/>
                <a:ea typeface="MS PGothic" pitchFamily="34" charset="-128"/>
                <a:cs typeface="MS PGothic" charset="0"/>
              </a:defRPr>
            </a:lvl3pPr>
            <a:lvl4pPr marL="755645" indent="-107880"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4pPr>
            <a:lvl5pPr marL="971647" indent="-108123"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5pPr>
            <a:lvl6pPr marL="1041623" indent="-108123" algn="l" defTabSz="431763" rtl="0" fontAlgn="base">
              <a:spcBef>
                <a:spcPct val="20000"/>
              </a:spcBef>
              <a:spcAft>
                <a:spcPct val="0"/>
              </a:spcAft>
              <a:buChar char="»"/>
              <a:defRPr sz="947">
                <a:solidFill>
                  <a:schemeClr val="tx1"/>
                </a:solidFill>
                <a:latin typeface="+mn-lt"/>
                <a:ea typeface="+mn-ea"/>
              </a:defRPr>
            </a:lvl6pPr>
            <a:lvl7pPr marL="1111600" indent="-108123" algn="l" defTabSz="431763" rtl="0" fontAlgn="base">
              <a:spcBef>
                <a:spcPct val="20000"/>
              </a:spcBef>
              <a:spcAft>
                <a:spcPct val="0"/>
              </a:spcAft>
              <a:buChar char="»"/>
              <a:defRPr sz="947">
                <a:solidFill>
                  <a:schemeClr val="tx1"/>
                </a:solidFill>
                <a:latin typeface="+mn-lt"/>
                <a:ea typeface="+mn-ea"/>
              </a:defRPr>
            </a:lvl7pPr>
            <a:lvl8pPr marL="1181576" indent="-108123" algn="l" defTabSz="431763" rtl="0" fontAlgn="base">
              <a:spcBef>
                <a:spcPct val="20000"/>
              </a:spcBef>
              <a:spcAft>
                <a:spcPct val="0"/>
              </a:spcAft>
              <a:buChar char="»"/>
              <a:defRPr sz="947">
                <a:solidFill>
                  <a:schemeClr val="tx1"/>
                </a:solidFill>
                <a:latin typeface="+mn-lt"/>
                <a:ea typeface="+mn-ea"/>
              </a:defRPr>
            </a:lvl8pPr>
            <a:lvl9pPr marL="1251552" indent="-108123" algn="l" defTabSz="431763" rtl="0" fontAlgn="base">
              <a:spcBef>
                <a:spcPct val="20000"/>
              </a:spcBef>
              <a:spcAft>
                <a:spcPct val="0"/>
              </a:spcAft>
              <a:buChar char="»"/>
              <a:defRPr sz="947">
                <a:solidFill>
                  <a:schemeClr val="tx1"/>
                </a:solidFill>
                <a:latin typeface="+mn-lt"/>
                <a:ea typeface="+mn-ea"/>
              </a:defRPr>
            </a:lvl9pPr>
          </a:lstStyle>
          <a:p>
            <a:pPr>
              <a:lnSpc>
                <a:spcPct val="150000"/>
              </a:lnSpc>
              <a:buFont typeface="Wingdings" pitchFamily="2" charset="2"/>
              <a:buChar char="§"/>
            </a:pPr>
            <a:r>
              <a:rPr lang="en-US" sz="2800" kern="0" dirty="0">
                <a:latin typeface="Calibri" panose="020F0502020204030204" pitchFamily="34" charset="0"/>
                <a:cs typeface="Calibri" panose="020F0502020204030204" pitchFamily="34" charset="0"/>
              </a:rPr>
              <a:t> Various sleep measures</a:t>
            </a:r>
          </a:p>
          <a:p>
            <a:pPr>
              <a:lnSpc>
                <a:spcPct val="150000"/>
              </a:lnSpc>
              <a:buFont typeface="Wingdings" pitchFamily="2" charset="2"/>
              <a:buChar char="§"/>
            </a:pPr>
            <a:r>
              <a:rPr lang="en-US" sz="2800" kern="0" dirty="0">
                <a:latin typeface="Calibri" panose="020F0502020204030204" pitchFamily="34" charset="0"/>
                <a:cs typeface="Calibri" panose="020F0502020204030204" pitchFamily="34" charset="0"/>
              </a:rPr>
              <a:t> Lack of discussion on each dimension of sleep </a:t>
            </a:r>
          </a:p>
          <a:p>
            <a:pPr>
              <a:lnSpc>
                <a:spcPct val="150000"/>
              </a:lnSpc>
              <a:buFont typeface="Wingdings" pitchFamily="2" charset="2"/>
              <a:buChar char="§"/>
            </a:pPr>
            <a:r>
              <a:rPr lang="en-US" sz="2800" kern="0" dirty="0">
                <a:latin typeface="Calibri" panose="020F0502020204030204" pitchFamily="34" charset="0"/>
                <a:cs typeface="Calibri" panose="020F0502020204030204" pitchFamily="34" charset="0"/>
              </a:rPr>
              <a:t> Lack of longitudinal data</a:t>
            </a:r>
          </a:p>
          <a:p>
            <a:pPr>
              <a:lnSpc>
                <a:spcPct val="150000"/>
              </a:lnSpc>
              <a:buFont typeface="Wingdings" pitchFamily="2" charset="2"/>
              <a:buChar char="§"/>
            </a:pPr>
            <a:r>
              <a:rPr lang="en-US" sz="2800" kern="0" dirty="0">
                <a:latin typeface="Calibri" panose="020F0502020204030204" pitchFamily="34" charset="0"/>
                <a:cs typeface="Calibri" panose="020F0502020204030204" pitchFamily="34" charset="0"/>
              </a:rPr>
              <a:t> Various age ranges  </a:t>
            </a:r>
          </a:p>
          <a:p>
            <a:pPr>
              <a:lnSpc>
                <a:spcPct val="150000"/>
              </a:lnSpc>
              <a:buFont typeface="Wingdings" pitchFamily="2" charset="2"/>
              <a:buChar char="§"/>
            </a:pPr>
            <a:endParaRPr lang="en-US" sz="2800" kern="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9232220"/>
      </p:ext>
    </p:extLst>
  </p:cSld>
  <p:clrMapOvr>
    <a:masterClrMapping/>
  </p:clrMapOvr>
  <mc:AlternateContent xmlns:mc="http://schemas.openxmlformats.org/markup-compatibility/2006" xmlns:p14="http://schemas.microsoft.com/office/powerpoint/2010/main">
    <mc:Choice Requires="p14">
      <p:transition spd="slow" p14:dur="2000" advTm="32013"/>
    </mc:Choice>
    <mc:Fallback xmlns="">
      <p:transition spd="slow" advTm="3201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61C00-503B-F749-88B8-FBD579D97CD7}"/>
              </a:ext>
            </a:extLst>
          </p:cNvPr>
          <p:cNvSpPr>
            <a:spLocks noGrp="1"/>
          </p:cNvSpPr>
          <p:nvPr>
            <p:ph type="title"/>
          </p:nvPr>
        </p:nvSpPr>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Breast Cancer Survivorship in the US </a:t>
            </a:r>
          </a:p>
        </p:txBody>
      </p:sp>
      <p:sp>
        <p:nvSpPr>
          <p:cNvPr id="4" name="Slide Number Placeholder 3">
            <a:extLst>
              <a:ext uri="{FF2B5EF4-FFF2-40B4-BE49-F238E27FC236}">
                <a16:creationId xmlns:a16="http://schemas.microsoft.com/office/drawing/2014/main" id="{75E3BC20-54A1-A14B-996A-09F060DDA200}"/>
              </a:ext>
            </a:extLst>
          </p:cNvPr>
          <p:cNvSpPr>
            <a:spLocks noGrp="1"/>
          </p:cNvSpPr>
          <p:nvPr>
            <p:ph type="sldNum" sz="quarter" idx="10"/>
          </p:nvPr>
        </p:nvSpPr>
        <p:spPr/>
        <p:txBody>
          <a:bodyPr/>
          <a:lstStyle/>
          <a:p>
            <a:pPr>
              <a:defRPr/>
            </a:pPr>
            <a:fld id="{A48725E7-0BCD-FA4A-B64F-9E36BFFE79F3}" type="slidenum">
              <a:rPr lang="en-US" smtClean="0"/>
              <a:pPr>
                <a:defRPr/>
              </a:pPr>
              <a:t>2</a:t>
            </a:fld>
            <a:endParaRPr lang="en-US" dirty="0"/>
          </a:p>
        </p:txBody>
      </p:sp>
      <p:sp>
        <p:nvSpPr>
          <p:cNvPr id="10" name="TextBox 9">
            <a:extLst>
              <a:ext uri="{FF2B5EF4-FFF2-40B4-BE49-F238E27FC236}">
                <a16:creationId xmlns:a16="http://schemas.microsoft.com/office/drawing/2014/main" id="{64641DD7-F314-48B8-90DE-370F2E292A50}"/>
              </a:ext>
            </a:extLst>
          </p:cNvPr>
          <p:cNvSpPr txBox="1"/>
          <p:nvPr/>
        </p:nvSpPr>
        <p:spPr>
          <a:xfrm rot="5400000">
            <a:off x="9302940" y="4466179"/>
            <a:ext cx="5316454" cy="461665"/>
          </a:xfrm>
          <a:prstGeom prst="rect">
            <a:avLst/>
          </a:prstGeom>
          <a:noFill/>
        </p:spPr>
        <p:txBody>
          <a:bodyPr wrap="square">
            <a:spAutoFit/>
          </a:bodyPr>
          <a:lstStyle/>
          <a:p>
            <a:r>
              <a:rPr lang="en-US" sz="1200" dirty="0">
                <a:latin typeface="Calibri" panose="020F0502020204030204" pitchFamily="34" charset="0"/>
                <a:cs typeface="Calibri" panose="020F0502020204030204" pitchFamily="34" charset="0"/>
              </a:rPr>
              <a:t>American Cancer Society. Breast Cancer Facts &amp; Figures 2019-2020. Atlanta: American Cancer Society, Inc. 2019.</a:t>
            </a:r>
          </a:p>
        </p:txBody>
      </p:sp>
      <p:sp>
        <p:nvSpPr>
          <p:cNvPr id="7" name="1 in 8 women in the US (ACS, 2019b)…">
            <a:extLst>
              <a:ext uri="{FF2B5EF4-FFF2-40B4-BE49-F238E27FC236}">
                <a16:creationId xmlns:a16="http://schemas.microsoft.com/office/drawing/2014/main" id="{752C3B99-FA63-4F73-87A7-7067CA169B5F}"/>
              </a:ext>
            </a:extLst>
          </p:cNvPr>
          <p:cNvSpPr txBox="1">
            <a:spLocks/>
          </p:cNvSpPr>
          <p:nvPr/>
        </p:nvSpPr>
        <p:spPr>
          <a:xfrm>
            <a:off x="364214" y="1531079"/>
            <a:ext cx="6214879" cy="4000500"/>
          </a:xfrm>
          <a:prstGeom prst="rect">
            <a:avLst/>
          </a:prstGeom>
        </p:spPr>
        <p:txBody>
          <a:bodyPr anchor="ctr">
            <a:noAutofit/>
          </a:bodyPr>
          <a:lstStyle>
            <a:lvl1pPr marL="162063" indent="-162063" algn="l" defTabSz="431763" rtl="0" eaLnBrk="0" fontAlgn="base" hangingPunct="0">
              <a:spcBef>
                <a:spcPct val="20000"/>
              </a:spcBef>
              <a:spcAft>
                <a:spcPct val="0"/>
              </a:spcAft>
              <a:buChar char="•"/>
              <a:defRPr sz="1518">
                <a:solidFill>
                  <a:schemeClr val="tx1"/>
                </a:solidFill>
                <a:latin typeface="+mn-lt"/>
                <a:ea typeface="MS PGothic" pitchFamily="34" charset="-128"/>
                <a:cs typeface="MS PGothic" charset="0"/>
              </a:defRPr>
            </a:lvl1pPr>
            <a:lvl2pPr marL="350852" indent="-134850" algn="l" defTabSz="431763" rtl="0" eaLnBrk="0" fontAlgn="base" hangingPunct="0">
              <a:spcBef>
                <a:spcPct val="20000"/>
              </a:spcBef>
              <a:spcAft>
                <a:spcPct val="0"/>
              </a:spcAft>
              <a:buChar char="–"/>
              <a:defRPr sz="1322">
                <a:solidFill>
                  <a:schemeClr val="tx1"/>
                </a:solidFill>
                <a:latin typeface="+mn-lt"/>
                <a:ea typeface="MS PGothic" pitchFamily="34" charset="-128"/>
                <a:cs typeface="MS PGothic" charset="0"/>
              </a:defRPr>
            </a:lvl2pPr>
            <a:lvl3pPr marL="539642" indent="-107880" algn="l" defTabSz="431763" rtl="0" eaLnBrk="0" fontAlgn="base" hangingPunct="0">
              <a:spcBef>
                <a:spcPct val="20000"/>
              </a:spcBef>
              <a:spcAft>
                <a:spcPct val="0"/>
              </a:spcAft>
              <a:buChar char="•"/>
              <a:defRPr sz="1125">
                <a:solidFill>
                  <a:schemeClr val="tx1"/>
                </a:solidFill>
                <a:latin typeface="+mn-lt"/>
                <a:ea typeface="MS PGothic" pitchFamily="34" charset="-128"/>
                <a:cs typeface="MS PGothic" charset="0"/>
              </a:defRPr>
            </a:lvl3pPr>
            <a:lvl4pPr marL="755645" indent="-107880"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4pPr>
            <a:lvl5pPr marL="971647" indent="-108123"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5pPr>
            <a:lvl6pPr marL="1041623" indent="-108123" algn="l" defTabSz="431763" rtl="0" fontAlgn="base">
              <a:spcBef>
                <a:spcPct val="20000"/>
              </a:spcBef>
              <a:spcAft>
                <a:spcPct val="0"/>
              </a:spcAft>
              <a:buChar char="»"/>
              <a:defRPr sz="947">
                <a:solidFill>
                  <a:schemeClr val="tx1"/>
                </a:solidFill>
                <a:latin typeface="+mn-lt"/>
                <a:ea typeface="+mn-ea"/>
              </a:defRPr>
            </a:lvl6pPr>
            <a:lvl7pPr marL="1111600" indent="-108123" algn="l" defTabSz="431763" rtl="0" fontAlgn="base">
              <a:spcBef>
                <a:spcPct val="20000"/>
              </a:spcBef>
              <a:spcAft>
                <a:spcPct val="0"/>
              </a:spcAft>
              <a:buChar char="»"/>
              <a:defRPr sz="947">
                <a:solidFill>
                  <a:schemeClr val="tx1"/>
                </a:solidFill>
                <a:latin typeface="+mn-lt"/>
                <a:ea typeface="+mn-ea"/>
              </a:defRPr>
            </a:lvl7pPr>
            <a:lvl8pPr marL="1181576" indent="-108123" algn="l" defTabSz="431763" rtl="0" fontAlgn="base">
              <a:spcBef>
                <a:spcPct val="20000"/>
              </a:spcBef>
              <a:spcAft>
                <a:spcPct val="0"/>
              </a:spcAft>
              <a:buChar char="»"/>
              <a:defRPr sz="947">
                <a:solidFill>
                  <a:schemeClr val="tx1"/>
                </a:solidFill>
                <a:latin typeface="+mn-lt"/>
                <a:ea typeface="+mn-ea"/>
              </a:defRPr>
            </a:lvl8pPr>
            <a:lvl9pPr marL="1251552" indent="-108123" algn="l" defTabSz="431763" rtl="0" fontAlgn="base">
              <a:spcBef>
                <a:spcPct val="20000"/>
              </a:spcBef>
              <a:spcAft>
                <a:spcPct val="0"/>
              </a:spcAft>
              <a:buChar char="»"/>
              <a:defRPr sz="947">
                <a:solidFill>
                  <a:schemeClr val="tx1"/>
                </a:solidFill>
                <a:latin typeface="+mn-lt"/>
                <a:ea typeface="+mn-ea"/>
              </a:defRPr>
            </a:lvl9pPr>
          </a:lstStyle>
          <a:p>
            <a:pPr>
              <a:lnSpc>
                <a:spcPct val="150000"/>
              </a:lnSpc>
              <a:buFont typeface="Wingdings" pitchFamily="2" charset="2"/>
              <a:buChar char="§"/>
            </a:pPr>
            <a:r>
              <a:rPr lang="en-US" sz="2800" kern="0" dirty="0">
                <a:latin typeface="Calibri" panose="020F0502020204030204" pitchFamily="34" charset="0"/>
                <a:ea typeface="Malgun Gothic" panose="020B0503020000020004" pitchFamily="34" charset="-127"/>
                <a:cs typeface="Calibri" panose="020F0502020204030204" pitchFamily="34" charset="0"/>
              </a:rPr>
              <a:t> In 2020, 276, 480 new cases of invasive breast cancer diagnosed</a:t>
            </a:r>
          </a:p>
          <a:p>
            <a:pPr>
              <a:lnSpc>
                <a:spcPct val="150000"/>
              </a:lnSpc>
              <a:buFont typeface="Wingdings" pitchFamily="2" charset="2"/>
              <a:buChar char="§"/>
            </a:pPr>
            <a:r>
              <a:rPr lang="en-US" sz="2800" kern="0" dirty="0">
                <a:latin typeface="Calibri" panose="020F0502020204030204" pitchFamily="34" charset="0"/>
                <a:ea typeface="Malgun Gothic" panose="020B0503020000020004" pitchFamily="34" charset="-127"/>
                <a:cs typeface="Calibri" panose="020F0502020204030204" pitchFamily="34" charset="0"/>
              </a:rPr>
              <a:t> 5-year survival rate &gt; 90%</a:t>
            </a:r>
          </a:p>
          <a:p>
            <a:pPr>
              <a:lnSpc>
                <a:spcPct val="150000"/>
              </a:lnSpc>
              <a:buFont typeface="Wingdings" pitchFamily="2" charset="2"/>
              <a:buChar char="§"/>
            </a:pPr>
            <a:r>
              <a:rPr lang="en-US" sz="2800" b="1" kern="0" dirty="0">
                <a:latin typeface="Calibri" panose="020F0502020204030204" pitchFamily="34" charset="0"/>
                <a:ea typeface="Malgun Gothic" panose="020B0503020000020004" pitchFamily="34" charset="-127"/>
                <a:cs typeface="Calibri" panose="020F0502020204030204" pitchFamily="34" charset="0"/>
              </a:rPr>
              <a:t> </a:t>
            </a:r>
            <a:r>
              <a:rPr lang="en-US" sz="2800" kern="0" dirty="0">
                <a:latin typeface="Calibri" panose="020F0502020204030204" pitchFamily="34" charset="0"/>
                <a:ea typeface="Malgun Gothic" panose="020B0503020000020004" pitchFamily="34" charset="-127"/>
                <a:cs typeface="Calibri" panose="020F0502020204030204" pitchFamily="34" charset="0"/>
              </a:rPr>
              <a:t>3.8 million breast cancer survivors </a:t>
            </a:r>
          </a:p>
          <a:p>
            <a:pPr>
              <a:lnSpc>
                <a:spcPct val="150000"/>
              </a:lnSpc>
              <a:buFont typeface="Wingdings" pitchFamily="2" charset="2"/>
              <a:buChar char="§"/>
            </a:pPr>
            <a:r>
              <a:rPr lang="en-US" sz="2800" kern="0" dirty="0">
                <a:latin typeface="Calibri" panose="020F0502020204030204" pitchFamily="34" charset="0"/>
                <a:ea typeface="Malgun Gothic" panose="020B0503020000020004" pitchFamily="34" charset="-127"/>
                <a:cs typeface="Calibri" panose="020F0502020204030204" pitchFamily="34" charset="0"/>
              </a:rPr>
              <a:t> Young women = sub-group of survivors   </a:t>
            </a:r>
          </a:p>
          <a:p>
            <a:pPr>
              <a:lnSpc>
                <a:spcPct val="150000"/>
              </a:lnSpc>
              <a:buFont typeface="Wingdings" pitchFamily="2" charset="2"/>
              <a:buChar char="§"/>
            </a:pPr>
            <a:endParaRPr lang="en-US" sz="1400" kern="0" dirty="0">
              <a:latin typeface="Helvetica" panose="020B0604020202020204" pitchFamily="34" charset="0"/>
              <a:ea typeface="Malgun Gothic" panose="020B0503020000020004" pitchFamily="34" charset="-127"/>
              <a:cs typeface="Helvetica" panose="020B0604020202020204" pitchFamily="34" charset="0"/>
            </a:endParaRPr>
          </a:p>
        </p:txBody>
      </p:sp>
      <p:pic>
        <p:nvPicPr>
          <p:cNvPr id="9" name="Picture 8">
            <a:extLst>
              <a:ext uri="{FF2B5EF4-FFF2-40B4-BE49-F238E27FC236}">
                <a16:creationId xmlns:a16="http://schemas.microsoft.com/office/drawing/2014/main" id="{6C43053F-8597-4DD1-9BD1-0FBA1E95958E}"/>
              </a:ext>
            </a:extLst>
          </p:cNvPr>
          <p:cNvPicPr>
            <a:picLocks noChangeAspect="1"/>
          </p:cNvPicPr>
          <p:nvPr/>
        </p:nvPicPr>
        <p:blipFill>
          <a:blip r:embed="rId3"/>
          <a:stretch>
            <a:fillRect/>
          </a:stretch>
        </p:blipFill>
        <p:spPr>
          <a:xfrm>
            <a:off x="6805769" y="1389413"/>
            <a:ext cx="4697890" cy="5316453"/>
          </a:xfrm>
          <a:prstGeom prst="rect">
            <a:avLst/>
          </a:prstGeom>
        </p:spPr>
      </p:pic>
    </p:spTree>
    <p:extLst>
      <p:ext uri="{BB962C8B-B14F-4D97-AF65-F5344CB8AC3E}">
        <p14:creationId xmlns:p14="http://schemas.microsoft.com/office/powerpoint/2010/main" val="2887317141"/>
      </p:ext>
    </p:extLst>
  </p:cSld>
  <p:clrMapOvr>
    <a:masterClrMapping/>
  </p:clrMapOvr>
  <mc:AlternateContent xmlns:mc="http://schemas.openxmlformats.org/markup-compatibility/2006" xmlns:p14="http://schemas.microsoft.com/office/powerpoint/2010/main">
    <mc:Choice Requires="p14">
      <p:transition spd="slow" p14:dur="2000" advTm="53262"/>
    </mc:Choice>
    <mc:Fallback xmlns="">
      <p:transition spd="slow" advTm="53262"/>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E3C8A-1A62-4C09-81E2-02D4538F9E72}"/>
              </a:ext>
            </a:extLst>
          </p:cNvPr>
          <p:cNvSpPr>
            <a:spLocks noGrp="1"/>
          </p:cNvSpPr>
          <p:nvPr>
            <p:ph type="title"/>
          </p:nvPr>
        </p:nvSpPr>
        <p:spPr>
          <a:xfrm>
            <a:off x="915017" y="158261"/>
            <a:ext cx="10361965" cy="1143000"/>
          </a:xfrm>
        </p:spPr>
        <p:txBody>
          <a:bodyPr/>
          <a:lstStyle/>
          <a:p>
            <a:r>
              <a:rPr lang="en-US" sz="4000" b="1" dirty="0">
                <a:solidFill>
                  <a:srgbClr val="002060"/>
                </a:solidFill>
                <a:latin typeface="Calibri" panose="020F0502020204030204" pitchFamily="34" charset="0"/>
                <a:cs typeface="Calibri" panose="020F0502020204030204" pitchFamily="34" charset="0"/>
              </a:rPr>
              <a:t>Implications for Research &amp; Clinical Practice</a:t>
            </a:r>
          </a:p>
        </p:txBody>
      </p:sp>
      <p:sp>
        <p:nvSpPr>
          <p:cNvPr id="4" name="Text Placeholder 1">
            <a:extLst>
              <a:ext uri="{FF2B5EF4-FFF2-40B4-BE49-F238E27FC236}">
                <a16:creationId xmlns:a16="http://schemas.microsoft.com/office/drawing/2014/main" id="{B5F9A24D-7F19-1E4D-9AF5-CD6026475687}"/>
              </a:ext>
            </a:extLst>
          </p:cNvPr>
          <p:cNvSpPr txBox="1">
            <a:spLocks/>
          </p:cNvSpPr>
          <p:nvPr/>
        </p:nvSpPr>
        <p:spPr bwMode="auto">
          <a:xfrm>
            <a:off x="742023" y="1430136"/>
            <a:ext cx="11007351" cy="4413739"/>
          </a:xfrm>
          <a:prstGeom prst="rect">
            <a:avLst/>
          </a:prstGeom>
          <a:noFill/>
          <a:ln w="9525">
            <a:noFill/>
            <a:miter lim="800000"/>
            <a:headEnd/>
            <a:tailEnd/>
          </a:ln>
        </p:spPr>
        <p:txBody>
          <a:bodyPr vert="horz" wrap="square" lIns="241812" tIns="120906" rIns="241812" bIns="120906" numCol="1" anchor="t" anchorCtr="0" compatLnSpc="1">
            <a:prstTxWarp prst="textNoShape">
              <a:avLst/>
            </a:prstTxWarp>
          </a:bodyPr>
          <a:lstStyle>
            <a:lvl1pPr marL="162063" indent="-162063" algn="l" defTabSz="431763" rtl="0" eaLnBrk="0" fontAlgn="base" hangingPunct="0">
              <a:spcBef>
                <a:spcPct val="20000"/>
              </a:spcBef>
              <a:spcAft>
                <a:spcPct val="0"/>
              </a:spcAft>
              <a:buChar char="•"/>
              <a:defRPr sz="1518">
                <a:solidFill>
                  <a:schemeClr val="tx1"/>
                </a:solidFill>
                <a:latin typeface="+mn-lt"/>
                <a:ea typeface="MS PGothic" pitchFamily="34" charset="-128"/>
                <a:cs typeface="MS PGothic" charset="0"/>
              </a:defRPr>
            </a:lvl1pPr>
            <a:lvl2pPr marL="350852" indent="-134850" algn="l" defTabSz="431763" rtl="0" eaLnBrk="0" fontAlgn="base" hangingPunct="0">
              <a:spcBef>
                <a:spcPct val="20000"/>
              </a:spcBef>
              <a:spcAft>
                <a:spcPct val="0"/>
              </a:spcAft>
              <a:buChar char="–"/>
              <a:defRPr sz="1322">
                <a:solidFill>
                  <a:schemeClr val="tx1"/>
                </a:solidFill>
                <a:latin typeface="+mn-lt"/>
                <a:ea typeface="MS PGothic" pitchFamily="34" charset="-128"/>
                <a:cs typeface="MS PGothic" charset="0"/>
              </a:defRPr>
            </a:lvl2pPr>
            <a:lvl3pPr marL="539642" indent="-107880" algn="l" defTabSz="431763" rtl="0" eaLnBrk="0" fontAlgn="base" hangingPunct="0">
              <a:spcBef>
                <a:spcPct val="20000"/>
              </a:spcBef>
              <a:spcAft>
                <a:spcPct val="0"/>
              </a:spcAft>
              <a:buChar char="•"/>
              <a:defRPr sz="1125">
                <a:solidFill>
                  <a:schemeClr val="tx1"/>
                </a:solidFill>
                <a:latin typeface="+mn-lt"/>
                <a:ea typeface="MS PGothic" pitchFamily="34" charset="-128"/>
                <a:cs typeface="MS PGothic" charset="0"/>
              </a:defRPr>
            </a:lvl3pPr>
            <a:lvl4pPr marL="755645" indent="-107880"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4pPr>
            <a:lvl5pPr marL="971647" indent="-108123"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5pPr>
            <a:lvl6pPr marL="1041623" indent="-108123" algn="l" defTabSz="431763" rtl="0" fontAlgn="base">
              <a:spcBef>
                <a:spcPct val="20000"/>
              </a:spcBef>
              <a:spcAft>
                <a:spcPct val="0"/>
              </a:spcAft>
              <a:buChar char="»"/>
              <a:defRPr sz="947">
                <a:solidFill>
                  <a:schemeClr val="tx1"/>
                </a:solidFill>
                <a:latin typeface="+mn-lt"/>
                <a:ea typeface="+mn-ea"/>
              </a:defRPr>
            </a:lvl6pPr>
            <a:lvl7pPr marL="1111600" indent="-108123" algn="l" defTabSz="431763" rtl="0" fontAlgn="base">
              <a:spcBef>
                <a:spcPct val="20000"/>
              </a:spcBef>
              <a:spcAft>
                <a:spcPct val="0"/>
              </a:spcAft>
              <a:buChar char="»"/>
              <a:defRPr sz="947">
                <a:solidFill>
                  <a:schemeClr val="tx1"/>
                </a:solidFill>
                <a:latin typeface="+mn-lt"/>
                <a:ea typeface="+mn-ea"/>
              </a:defRPr>
            </a:lvl7pPr>
            <a:lvl8pPr marL="1181576" indent="-108123" algn="l" defTabSz="431763" rtl="0" fontAlgn="base">
              <a:spcBef>
                <a:spcPct val="20000"/>
              </a:spcBef>
              <a:spcAft>
                <a:spcPct val="0"/>
              </a:spcAft>
              <a:buChar char="»"/>
              <a:defRPr sz="947">
                <a:solidFill>
                  <a:schemeClr val="tx1"/>
                </a:solidFill>
                <a:latin typeface="+mn-lt"/>
                <a:ea typeface="+mn-ea"/>
              </a:defRPr>
            </a:lvl8pPr>
            <a:lvl9pPr marL="1251552" indent="-108123" algn="l" defTabSz="431763" rtl="0" fontAlgn="base">
              <a:spcBef>
                <a:spcPct val="20000"/>
              </a:spcBef>
              <a:spcAft>
                <a:spcPct val="0"/>
              </a:spcAft>
              <a:buChar char="»"/>
              <a:defRPr sz="947">
                <a:solidFill>
                  <a:schemeClr val="tx1"/>
                </a:solidFill>
                <a:latin typeface="+mn-lt"/>
                <a:ea typeface="+mn-ea"/>
              </a:defRPr>
            </a:lvl9pPr>
          </a:lstStyle>
          <a:p>
            <a:pPr>
              <a:lnSpc>
                <a:spcPct val="150000"/>
              </a:lnSpc>
              <a:buFont typeface="Wingdings" pitchFamily="2" charset="2"/>
              <a:buChar char="§"/>
            </a:pPr>
            <a:r>
              <a:rPr lang="en-US" sz="2800" kern="0" dirty="0">
                <a:latin typeface="Calibri" panose="020F0502020204030204" pitchFamily="34" charset="0"/>
                <a:cs typeface="Calibri" panose="020F0502020204030204" pitchFamily="34" charset="0"/>
              </a:rPr>
              <a:t> Investigate the role of social support, stress appraisal, and coping </a:t>
            </a:r>
            <a:r>
              <a:rPr lang="en-US" sz="2800" kern="0" baseline="30000" dirty="0">
                <a:latin typeface="Calibri" panose="020F0502020204030204" pitchFamily="34" charset="0"/>
                <a:cs typeface="Calibri" panose="020F0502020204030204" pitchFamily="34" charset="0"/>
              </a:rPr>
              <a:t>18-20</a:t>
            </a:r>
          </a:p>
          <a:p>
            <a:pPr>
              <a:lnSpc>
                <a:spcPct val="150000"/>
              </a:lnSpc>
              <a:buFont typeface="Wingdings" pitchFamily="2" charset="2"/>
              <a:buChar char="§"/>
            </a:pPr>
            <a:r>
              <a:rPr lang="en-US" sz="2800" kern="0" dirty="0">
                <a:latin typeface="Calibri" panose="020F0502020204030204" pitchFamily="34" charset="0"/>
                <a:cs typeface="Calibri" panose="020F0502020204030204" pitchFamily="34" charset="0"/>
              </a:rPr>
              <a:t> Need more longitudinal data </a:t>
            </a:r>
          </a:p>
          <a:p>
            <a:pPr>
              <a:lnSpc>
                <a:spcPct val="150000"/>
              </a:lnSpc>
              <a:buFont typeface="Wingdings" pitchFamily="2" charset="2"/>
              <a:buChar char="§"/>
            </a:pPr>
            <a:r>
              <a:rPr lang="en-US" sz="2800" kern="0" dirty="0">
                <a:latin typeface="Calibri" panose="020F0502020204030204" pitchFamily="34" charset="0"/>
                <a:cs typeface="Calibri" panose="020F0502020204030204" pitchFamily="34" charset="0"/>
              </a:rPr>
              <a:t> Assess multidimensional sleep with various measures </a:t>
            </a:r>
          </a:p>
          <a:p>
            <a:pPr>
              <a:lnSpc>
                <a:spcPct val="150000"/>
              </a:lnSpc>
              <a:buFont typeface="Wingdings" pitchFamily="2" charset="2"/>
              <a:buChar char="§"/>
            </a:pPr>
            <a:r>
              <a:rPr lang="en-US" sz="2800" kern="0" dirty="0">
                <a:latin typeface="Calibri" panose="020F0502020204030204" pitchFamily="34" charset="0"/>
                <a:cs typeface="Calibri" panose="020F0502020204030204" pitchFamily="34" charset="0"/>
              </a:rPr>
              <a:t> Assess sleep as part of routine survivorship care</a:t>
            </a:r>
          </a:p>
          <a:p>
            <a:pPr>
              <a:lnSpc>
                <a:spcPct val="150000"/>
              </a:lnSpc>
              <a:buFont typeface="Wingdings" pitchFamily="2" charset="2"/>
              <a:buChar char="§"/>
            </a:pPr>
            <a:endParaRPr lang="en-US" sz="2800" kern="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6940051"/>
      </p:ext>
    </p:extLst>
  </p:cSld>
  <p:clrMapOvr>
    <a:masterClrMapping/>
  </p:clrMapOvr>
  <mc:AlternateContent xmlns:mc="http://schemas.openxmlformats.org/markup-compatibility/2006" xmlns:p14="http://schemas.microsoft.com/office/powerpoint/2010/main">
    <mc:Choice Requires="p14">
      <p:transition spd="slow" p14:dur="2000" advTm="59433"/>
    </mc:Choice>
    <mc:Fallback xmlns="">
      <p:transition spd="slow" advTm="59433"/>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5349C-A1F4-5140-A88F-1C4F54EB6BC4}"/>
              </a:ext>
            </a:extLst>
          </p:cNvPr>
          <p:cNvSpPr>
            <a:spLocks noGrp="1"/>
          </p:cNvSpPr>
          <p:nvPr>
            <p:ph type="title"/>
          </p:nvPr>
        </p:nvSpPr>
        <p:spPr>
          <a:xfrm>
            <a:off x="681790" y="272616"/>
            <a:ext cx="10828420" cy="507831"/>
          </a:xfrm>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References</a:t>
            </a:r>
          </a:p>
        </p:txBody>
      </p:sp>
      <p:sp>
        <p:nvSpPr>
          <p:cNvPr id="3" name="Slide Number Placeholder 2">
            <a:extLst>
              <a:ext uri="{FF2B5EF4-FFF2-40B4-BE49-F238E27FC236}">
                <a16:creationId xmlns:a16="http://schemas.microsoft.com/office/drawing/2014/main" id="{C2EF78F6-C04C-294A-B92F-BC98978D56C2}"/>
              </a:ext>
            </a:extLst>
          </p:cNvPr>
          <p:cNvSpPr>
            <a:spLocks noGrp="1"/>
          </p:cNvSpPr>
          <p:nvPr>
            <p:ph type="sldNum" sz="quarter" idx="10"/>
          </p:nvPr>
        </p:nvSpPr>
        <p:spPr/>
        <p:txBody>
          <a:bodyPr/>
          <a:lstStyle/>
          <a:p>
            <a:pPr>
              <a:defRPr/>
            </a:pPr>
            <a:fld id="{A48725E7-0BCD-FA4A-B64F-9E36BFFE79F3}" type="slidenum">
              <a:rPr lang="en-US" smtClean="0"/>
              <a:pPr>
                <a:defRPr/>
              </a:pPr>
              <a:t>21</a:t>
            </a:fld>
            <a:endParaRPr lang="en-US" dirty="0"/>
          </a:p>
        </p:txBody>
      </p:sp>
      <p:sp>
        <p:nvSpPr>
          <p:cNvPr id="11" name="Text Placeholder 1">
            <a:extLst>
              <a:ext uri="{FF2B5EF4-FFF2-40B4-BE49-F238E27FC236}">
                <a16:creationId xmlns:a16="http://schemas.microsoft.com/office/drawing/2014/main" id="{43C65C2B-11D3-904A-A701-7325AE65ABB6}"/>
              </a:ext>
            </a:extLst>
          </p:cNvPr>
          <p:cNvSpPr txBox="1">
            <a:spLocks/>
          </p:cNvSpPr>
          <p:nvPr/>
        </p:nvSpPr>
        <p:spPr bwMode="auto">
          <a:xfrm>
            <a:off x="681790" y="1222130"/>
            <a:ext cx="11007351" cy="4413739"/>
          </a:xfrm>
          <a:prstGeom prst="rect">
            <a:avLst/>
          </a:prstGeom>
          <a:noFill/>
          <a:ln w="9525">
            <a:noFill/>
            <a:miter lim="800000"/>
            <a:headEnd/>
            <a:tailEnd/>
          </a:ln>
        </p:spPr>
        <p:txBody>
          <a:bodyPr vert="horz" wrap="square" lIns="241812" tIns="120906" rIns="241812" bIns="120906" numCol="1" anchor="t" anchorCtr="0" compatLnSpc="1">
            <a:prstTxWarp prst="textNoShape">
              <a:avLst/>
            </a:prstTxWarp>
          </a:bodyPr>
          <a:lstStyle>
            <a:lvl1pPr marL="162063" indent="-162063" algn="l" defTabSz="431763" rtl="0" eaLnBrk="0" fontAlgn="base" hangingPunct="0">
              <a:spcBef>
                <a:spcPct val="20000"/>
              </a:spcBef>
              <a:spcAft>
                <a:spcPct val="0"/>
              </a:spcAft>
              <a:buChar char="•"/>
              <a:defRPr sz="1518">
                <a:solidFill>
                  <a:schemeClr val="tx1"/>
                </a:solidFill>
                <a:latin typeface="+mn-lt"/>
                <a:ea typeface="MS PGothic" pitchFamily="34" charset="-128"/>
                <a:cs typeface="MS PGothic" charset="0"/>
              </a:defRPr>
            </a:lvl1pPr>
            <a:lvl2pPr marL="350852" indent="-134850" algn="l" defTabSz="431763" rtl="0" eaLnBrk="0" fontAlgn="base" hangingPunct="0">
              <a:spcBef>
                <a:spcPct val="20000"/>
              </a:spcBef>
              <a:spcAft>
                <a:spcPct val="0"/>
              </a:spcAft>
              <a:buChar char="–"/>
              <a:defRPr sz="1322">
                <a:solidFill>
                  <a:schemeClr val="tx1"/>
                </a:solidFill>
                <a:latin typeface="+mn-lt"/>
                <a:ea typeface="MS PGothic" pitchFamily="34" charset="-128"/>
                <a:cs typeface="MS PGothic" charset="0"/>
              </a:defRPr>
            </a:lvl2pPr>
            <a:lvl3pPr marL="539642" indent="-107880" algn="l" defTabSz="431763" rtl="0" eaLnBrk="0" fontAlgn="base" hangingPunct="0">
              <a:spcBef>
                <a:spcPct val="20000"/>
              </a:spcBef>
              <a:spcAft>
                <a:spcPct val="0"/>
              </a:spcAft>
              <a:buChar char="•"/>
              <a:defRPr sz="1125">
                <a:solidFill>
                  <a:schemeClr val="tx1"/>
                </a:solidFill>
                <a:latin typeface="+mn-lt"/>
                <a:ea typeface="MS PGothic" pitchFamily="34" charset="-128"/>
                <a:cs typeface="MS PGothic" charset="0"/>
              </a:defRPr>
            </a:lvl3pPr>
            <a:lvl4pPr marL="755645" indent="-107880"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4pPr>
            <a:lvl5pPr marL="971647" indent="-108123"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5pPr>
            <a:lvl6pPr marL="1041623" indent="-108123" algn="l" defTabSz="431763" rtl="0" fontAlgn="base">
              <a:spcBef>
                <a:spcPct val="20000"/>
              </a:spcBef>
              <a:spcAft>
                <a:spcPct val="0"/>
              </a:spcAft>
              <a:buChar char="»"/>
              <a:defRPr sz="947">
                <a:solidFill>
                  <a:schemeClr val="tx1"/>
                </a:solidFill>
                <a:latin typeface="+mn-lt"/>
                <a:ea typeface="+mn-ea"/>
              </a:defRPr>
            </a:lvl6pPr>
            <a:lvl7pPr marL="1111600" indent="-108123" algn="l" defTabSz="431763" rtl="0" fontAlgn="base">
              <a:spcBef>
                <a:spcPct val="20000"/>
              </a:spcBef>
              <a:spcAft>
                <a:spcPct val="0"/>
              </a:spcAft>
              <a:buChar char="»"/>
              <a:defRPr sz="947">
                <a:solidFill>
                  <a:schemeClr val="tx1"/>
                </a:solidFill>
                <a:latin typeface="+mn-lt"/>
                <a:ea typeface="+mn-ea"/>
              </a:defRPr>
            </a:lvl7pPr>
            <a:lvl8pPr marL="1181576" indent="-108123" algn="l" defTabSz="431763" rtl="0" fontAlgn="base">
              <a:spcBef>
                <a:spcPct val="20000"/>
              </a:spcBef>
              <a:spcAft>
                <a:spcPct val="0"/>
              </a:spcAft>
              <a:buChar char="»"/>
              <a:defRPr sz="947">
                <a:solidFill>
                  <a:schemeClr val="tx1"/>
                </a:solidFill>
                <a:latin typeface="+mn-lt"/>
                <a:ea typeface="+mn-ea"/>
              </a:defRPr>
            </a:lvl8pPr>
            <a:lvl9pPr marL="1251552" indent="-108123" algn="l" defTabSz="431763" rtl="0" fontAlgn="base">
              <a:spcBef>
                <a:spcPct val="20000"/>
              </a:spcBef>
              <a:spcAft>
                <a:spcPct val="0"/>
              </a:spcAft>
              <a:buChar char="»"/>
              <a:defRPr sz="947">
                <a:solidFill>
                  <a:schemeClr val="tx1"/>
                </a:solidFill>
                <a:latin typeface="+mn-lt"/>
                <a:ea typeface="+mn-ea"/>
              </a:defRPr>
            </a:lvl9pPr>
          </a:lstStyle>
          <a:p>
            <a:pPr marL="342900" indent="-342900">
              <a:buAutoNum type="arabicPeriod"/>
            </a:pPr>
            <a:r>
              <a:rPr lang="en-US" sz="1400" dirty="0">
                <a:latin typeface="Calibri" panose="020F0502020204030204" pitchFamily="34" charset="0"/>
                <a:ea typeface="Malgun Gothic" panose="020B0503020000020004" pitchFamily="34" charset="-127"/>
                <a:cs typeface="Calibri" panose="020F0502020204030204" pitchFamily="34" charset="0"/>
              </a:rPr>
              <a:t>American Cancer Society (2019) Cancer treatment &amp; survivorship: Facts &amp; figures 2019-2021. American Cancer Society, Atlanta, GA </a:t>
            </a:r>
          </a:p>
          <a:p>
            <a:pPr marL="342900" indent="-342900">
              <a:buAutoNum type="arabicPeriod"/>
            </a:pPr>
            <a:r>
              <a:rPr lang="en-US" sz="1400" dirty="0">
                <a:latin typeface="Calibri" panose="020F0502020204030204" pitchFamily="34" charset="0"/>
                <a:cs typeface="Calibri" panose="020F0502020204030204" pitchFamily="34" charset="0"/>
              </a:rPr>
              <a:t>Ahmad S, Fergus K, McCarthy M (2015) Psychosocial issues experienced by young women with breast cancer: The minority group with the majority of need. Current Opinion in Supportive and Palliative Care 9 (3):271-278. doi:10.1097/SPC.0000000000000162</a:t>
            </a:r>
          </a:p>
          <a:p>
            <a:pPr marL="342900" indent="-342900">
              <a:buFontTx/>
              <a:buAutoNum type="arabicPeriod"/>
            </a:pPr>
            <a:r>
              <a:rPr lang="en-US" sz="1400" dirty="0" err="1">
                <a:latin typeface="Calibri" panose="020F0502020204030204" pitchFamily="34" charset="0"/>
                <a:cs typeface="Calibri" panose="020F0502020204030204" pitchFamily="34" charset="0"/>
              </a:rPr>
              <a:t>Knobf</a:t>
            </a:r>
            <a:r>
              <a:rPr lang="en-US" sz="1400" dirty="0">
                <a:latin typeface="Calibri" panose="020F0502020204030204" pitchFamily="34" charset="0"/>
                <a:cs typeface="Calibri" panose="020F0502020204030204" pitchFamily="34" charset="0"/>
              </a:rPr>
              <a:t> MT (2006) The influence of endocrine effects of adjuvant therapy on quality of life outcomes in younger breast cancer survivors. Oncologist 11 (2):96-110. </a:t>
            </a:r>
            <a:r>
              <a:rPr lang="en-US" sz="1400" dirty="0" err="1">
                <a:latin typeface="Calibri" panose="020F0502020204030204" pitchFamily="34" charset="0"/>
                <a:cs typeface="Calibri" panose="020F0502020204030204" pitchFamily="34" charset="0"/>
              </a:rPr>
              <a:t>doi:http</a:t>
            </a:r>
            <a:r>
              <a:rPr lang="en-US" sz="1400" dirty="0">
                <a:latin typeface="Calibri" panose="020F0502020204030204" pitchFamily="34" charset="0"/>
                <a:cs typeface="Calibri" panose="020F0502020204030204" pitchFamily="34" charset="0"/>
              </a:rPr>
              <a:t>://</a:t>
            </a:r>
            <a:r>
              <a:rPr lang="en-US" sz="1400" dirty="0" err="1">
                <a:latin typeface="Calibri" panose="020F0502020204030204" pitchFamily="34" charset="0"/>
                <a:cs typeface="Calibri" panose="020F0502020204030204" pitchFamily="34" charset="0"/>
              </a:rPr>
              <a:t>dx.doi.org</a:t>
            </a:r>
            <a:r>
              <a:rPr lang="en-US" sz="1400" dirty="0">
                <a:latin typeface="Calibri" panose="020F0502020204030204" pitchFamily="34" charset="0"/>
                <a:cs typeface="Calibri" panose="020F0502020204030204" pitchFamily="34" charset="0"/>
              </a:rPr>
              <a:t>/10.1634/theoncologist.11-2-96</a:t>
            </a:r>
          </a:p>
          <a:p>
            <a:pPr marL="342900" indent="-342900">
              <a:buFontTx/>
              <a:buAutoNum type="arabicPeriod"/>
            </a:pPr>
            <a:r>
              <a:rPr lang="en-US" sz="1400" dirty="0" err="1">
                <a:latin typeface="Calibri" panose="020F0502020204030204" pitchFamily="34" charset="0"/>
                <a:cs typeface="Calibri" panose="020F0502020204030204" pitchFamily="34" charset="0"/>
              </a:rPr>
              <a:t>Buysse</a:t>
            </a:r>
            <a:r>
              <a:rPr lang="en-US" sz="1400" dirty="0">
                <a:latin typeface="Calibri" panose="020F0502020204030204" pitchFamily="34" charset="0"/>
                <a:cs typeface="Calibri" panose="020F0502020204030204" pitchFamily="34" charset="0"/>
              </a:rPr>
              <a:t> DJ (2014) Sleep health: Can we define it? Does it matter? Sleep 37 (1):9-17. doi:10.5665/sleep.3298 </a:t>
            </a:r>
          </a:p>
          <a:p>
            <a:pPr marL="342900" indent="-342900">
              <a:buFontTx/>
              <a:buAutoNum type="arabicPeriod"/>
            </a:pPr>
            <a:r>
              <a:rPr lang="en-US" sz="1400" dirty="0">
                <a:latin typeface="Calibri" panose="020F0502020204030204" pitchFamily="34" charset="0"/>
                <a:cs typeface="Calibri" panose="020F0502020204030204" pitchFamily="34" charset="0"/>
              </a:rPr>
              <a:t>Beck SL, Berger AM, </a:t>
            </a:r>
            <a:r>
              <a:rPr lang="en-US" sz="1400" dirty="0" err="1">
                <a:latin typeface="Calibri" panose="020F0502020204030204" pitchFamily="34" charset="0"/>
                <a:cs typeface="Calibri" panose="020F0502020204030204" pitchFamily="34" charset="0"/>
              </a:rPr>
              <a:t>Barsevick</a:t>
            </a:r>
            <a:r>
              <a:rPr lang="en-US" sz="1400" dirty="0">
                <a:latin typeface="Calibri" panose="020F0502020204030204" pitchFamily="34" charset="0"/>
                <a:cs typeface="Calibri" panose="020F0502020204030204" pitchFamily="34" charset="0"/>
              </a:rPr>
              <a:t> AM, Wong B, Stewart KA, Dudley WN (2010) Sleep quality after initial chemotherapy for breast cancer. Supportive care in cancer : official journal of the Multinational Association of Supportive Care in Cancer 18 (6):679-689. doi:10.1007/s00520-009-0662-y</a:t>
            </a:r>
          </a:p>
          <a:p>
            <a:pPr marL="342900" indent="-342900">
              <a:buFontTx/>
              <a:buAutoNum type="arabicPeriod"/>
            </a:pPr>
            <a:r>
              <a:rPr lang="en-US" sz="1400" dirty="0" err="1">
                <a:latin typeface="Calibri" panose="020F0502020204030204" pitchFamily="34" charset="0"/>
                <a:cs typeface="Calibri" panose="020F0502020204030204" pitchFamily="34" charset="0"/>
              </a:rPr>
              <a:t>Otte</a:t>
            </a:r>
            <a:r>
              <a:rPr lang="en-US" sz="1400" dirty="0">
                <a:latin typeface="Calibri" panose="020F0502020204030204" pitchFamily="34" charset="0"/>
                <a:cs typeface="Calibri" panose="020F0502020204030204" pitchFamily="34" charset="0"/>
              </a:rPr>
              <a:t> JL, Davis L, Carpenter JS, </a:t>
            </a:r>
            <a:r>
              <a:rPr lang="en-US" sz="1400" dirty="0" err="1">
                <a:latin typeface="Calibri" panose="020F0502020204030204" pitchFamily="34" charset="0"/>
                <a:cs typeface="Calibri" panose="020F0502020204030204" pitchFamily="34" charset="0"/>
              </a:rPr>
              <a:t>Krier</a:t>
            </a:r>
            <a:r>
              <a:rPr lang="en-US" sz="1400" dirty="0">
                <a:latin typeface="Calibri" panose="020F0502020204030204" pitchFamily="34" charset="0"/>
                <a:cs typeface="Calibri" panose="020F0502020204030204" pitchFamily="34" charset="0"/>
              </a:rPr>
              <a:t> C, </a:t>
            </a:r>
            <a:r>
              <a:rPr lang="en-US" sz="1400" dirty="0" err="1">
                <a:latin typeface="Calibri" panose="020F0502020204030204" pitchFamily="34" charset="0"/>
                <a:cs typeface="Calibri" panose="020F0502020204030204" pitchFamily="34" charset="0"/>
              </a:rPr>
              <a:t>Skaar</a:t>
            </a:r>
            <a:r>
              <a:rPr lang="en-US" sz="1400" dirty="0">
                <a:latin typeface="Calibri" panose="020F0502020204030204" pitchFamily="34" charset="0"/>
                <a:cs typeface="Calibri" panose="020F0502020204030204" pitchFamily="34" charset="0"/>
              </a:rPr>
              <a:t> TC, Rand KL, Weaver M, Landis C, </a:t>
            </a:r>
            <a:r>
              <a:rPr lang="en-US" sz="1400" dirty="0" err="1">
                <a:latin typeface="Calibri" panose="020F0502020204030204" pitchFamily="34" charset="0"/>
                <a:cs typeface="Calibri" panose="020F0502020204030204" pitchFamily="34" charset="0"/>
              </a:rPr>
              <a:t>Chernyak</a:t>
            </a:r>
            <a:r>
              <a:rPr lang="en-US" sz="1400" dirty="0">
                <a:latin typeface="Calibri" panose="020F0502020204030204" pitchFamily="34" charset="0"/>
                <a:cs typeface="Calibri" panose="020F0502020204030204" pitchFamily="34" charset="0"/>
              </a:rPr>
              <a:t> Y, Manchanda S (2016) Sleep disorders in breast cancer survivors. Supportive Care in Cancer 24 (10):4197-4205. doi:10.1007/s00520-016-3247-6</a:t>
            </a:r>
          </a:p>
          <a:p>
            <a:pPr marL="342900" indent="-342900">
              <a:buFontTx/>
              <a:buAutoNum type="arabicPeriod"/>
            </a:pPr>
            <a:r>
              <a:rPr lang="en-US" sz="1400" dirty="0">
                <a:latin typeface="Calibri" panose="020F0502020204030204" pitchFamily="34" charset="0"/>
                <a:cs typeface="Calibri" panose="020F0502020204030204" pitchFamily="34" charset="0"/>
              </a:rPr>
              <a:t>Lowery-Allison AE, </a:t>
            </a:r>
            <a:r>
              <a:rPr lang="en-US" sz="1400" dirty="0" err="1">
                <a:latin typeface="Calibri" panose="020F0502020204030204" pitchFamily="34" charset="0"/>
                <a:cs typeface="Calibri" panose="020F0502020204030204" pitchFamily="34" charset="0"/>
              </a:rPr>
              <a:t>Passik</a:t>
            </a:r>
            <a:r>
              <a:rPr lang="en-US" sz="1400" dirty="0">
                <a:latin typeface="Calibri" panose="020F0502020204030204" pitchFamily="34" charset="0"/>
                <a:cs typeface="Calibri" panose="020F0502020204030204" pitchFamily="34" charset="0"/>
              </a:rPr>
              <a:t> SD, </a:t>
            </a:r>
            <a:r>
              <a:rPr lang="en-US" sz="1400" dirty="0" err="1">
                <a:latin typeface="Calibri" panose="020F0502020204030204" pitchFamily="34" charset="0"/>
                <a:cs typeface="Calibri" panose="020F0502020204030204" pitchFamily="34" charset="0"/>
              </a:rPr>
              <a:t>Cribbet</a:t>
            </a:r>
            <a:r>
              <a:rPr lang="en-US" sz="1400" dirty="0">
                <a:latin typeface="Calibri" panose="020F0502020204030204" pitchFamily="34" charset="0"/>
                <a:cs typeface="Calibri" panose="020F0502020204030204" pitchFamily="34" charset="0"/>
              </a:rPr>
              <a:t> MR, </a:t>
            </a:r>
            <a:r>
              <a:rPr lang="en-US" sz="1400" dirty="0" err="1">
                <a:latin typeface="Calibri" panose="020F0502020204030204" pitchFamily="34" charset="0"/>
                <a:cs typeface="Calibri" panose="020F0502020204030204" pitchFamily="34" charset="0"/>
              </a:rPr>
              <a:t>Reinsel</a:t>
            </a:r>
            <a:r>
              <a:rPr lang="en-US" sz="1400" dirty="0">
                <a:latin typeface="Calibri" panose="020F0502020204030204" pitchFamily="34" charset="0"/>
                <a:cs typeface="Calibri" panose="020F0502020204030204" pitchFamily="34" charset="0"/>
              </a:rPr>
              <a:t> RA, O'Sullivan B, Norton L, </a:t>
            </a:r>
            <a:r>
              <a:rPr lang="en-US" sz="1400" dirty="0" err="1">
                <a:latin typeface="Calibri" panose="020F0502020204030204" pitchFamily="34" charset="0"/>
                <a:cs typeface="Calibri" panose="020F0502020204030204" pitchFamily="34" charset="0"/>
              </a:rPr>
              <a:t>Kirsh</a:t>
            </a:r>
            <a:r>
              <a:rPr lang="en-US" sz="1400" dirty="0">
                <a:latin typeface="Calibri" panose="020F0502020204030204" pitchFamily="34" charset="0"/>
                <a:cs typeface="Calibri" panose="020F0502020204030204" pitchFamily="34" charset="0"/>
              </a:rPr>
              <a:t> KL, </a:t>
            </a:r>
            <a:r>
              <a:rPr lang="en-US" sz="1400" dirty="0" err="1">
                <a:latin typeface="Calibri" panose="020F0502020204030204" pitchFamily="34" charset="0"/>
                <a:cs typeface="Calibri" panose="020F0502020204030204" pitchFamily="34" charset="0"/>
              </a:rPr>
              <a:t>Kavey</a:t>
            </a:r>
            <a:r>
              <a:rPr lang="en-US" sz="1400" dirty="0">
                <a:latin typeface="Calibri" panose="020F0502020204030204" pitchFamily="34" charset="0"/>
                <a:cs typeface="Calibri" panose="020F0502020204030204" pitchFamily="34" charset="0"/>
              </a:rPr>
              <a:t> NB (2018) Sleep problems in breast cancer survivors 1–10 years posttreatment. Palliative &amp; Supportive Care 16 (3):325-334. doi:10.1017/S1478951517000311</a:t>
            </a:r>
          </a:p>
          <a:p>
            <a:pPr marL="342900" indent="-342900">
              <a:buFontTx/>
              <a:buAutoNum type="arabicPeriod"/>
            </a:pPr>
            <a:r>
              <a:rPr lang="en-US" sz="1400" dirty="0" err="1">
                <a:latin typeface="Calibri" panose="020F0502020204030204" pitchFamily="34" charset="0"/>
                <a:cs typeface="Calibri" panose="020F0502020204030204" pitchFamily="34" charset="0"/>
              </a:rPr>
              <a:t>Otte</a:t>
            </a:r>
            <a:r>
              <a:rPr lang="en-US" sz="1400" dirty="0">
                <a:latin typeface="Calibri" panose="020F0502020204030204" pitchFamily="34" charset="0"/>
                <a:cs typeface="Calibri" panose="020F0502020204030204" pitchFamily="34" charset="0"/>
              </a:rPr>
              <a:t> JL, Carpenter JS, Russell KM, </a:t>
            </a:r>
            <a:r>
              <a:rPr lang="en-US" sz="1400" dirty="0" err="1">
                <a:latin typeface="Calibri" panose="020F0502020204030204" pitchFamily="34" charset="0"/>
                <a:cs typeface="Calibri" panose="020F0502020204030204" pitchFamily="34" charset="0"/>
              </a:rPr>
              <a:t>Bigatti</a:t>
            </a:r>
            <a:r>
              <a:rPr lang="en-US" sz="1400" dirty="0">
                <a:latin typeface="Calibri" panose="020F0502020204030204" pitchFamily="34" charset="0"/>
                <a:cs typeface="Calibri" panose="020F0502020204030204" pitchFamily="34" charset="0"/>
              </a:rPr>
              <a:t> S, Champion VL (2010) Prevalence, severity, and correlates of sleep-wake disturbances in long-term breast cancer survivors. Journal of Pain and Symptom Management 39 (3):535-547. doi:10.1016/j.jpainsymman.2009.07.004</a:t>
            </a:r>
          </a:p>
          <a:p>
            <a:pPr marL="342900" indent="-342900">
              <a:buFontTx/>
              <a:buAutoNum type="arabicPeriod"/>
            </a:pPr>
            <a:r>
              <a:rPr lang="en-US" sz="1400" dirty="0">
                <a:latin typeface="Calibri" panose="020F0502020204030204" pitchFamily="34" charset="0"/>
                <a:cs typeface="Calibri" panose="020F0502020204030204" pitchFamily="34" charset="0"/>
              </a:rPr>
              <a:t>Savard J, Simard S, Blanchet J, </a:t>
            </a:r>
            <a:r>
              <a:rPr lang="en-US" sz="1400" dirty="0" err="1">
                <a:latin typeface="Calibri" panose="020F0502020204030204" pitchFamily="34" charset="0"/>
                <a:cs typeface="Calibri" panose="020F0502020204030204" pitchFamily="34" charset="0"/>
              </a:rPr>
              <a:t>Ivers</a:t>
            </a:r>
            <a:r>
              <a:rPr lang="en-US" sz="1400" dirty="0">
                <a:latin typeface="Calibri" panose="020F0502020204030204" pitchFamily="34" charset="0"/>
                <a:cs typeface="Calibri" panose="020F0502020204030204" pitchFamily="34" charset="0"/>
              </a:rPr>
              <a:t> H, Morin CM (2001) Prevalence, clinical characteristics, and risk factors for insomnia in the context of breast cancer. Sleep 24 (5):583-590. doi:10.1093/sleep/24.5.583</a:t>
            </a:r>
          </a:p>
          <a:p>
            <a:pPr marL="342900" indent="-342900">
              <a:buFontTx/>
              <a:buAutoNum type="arabicPeriod"/>
            </a:pPr>
            <a:r>
              <a:rPr lang="en-US" sz="1400" dirty="0">
                <a:latin typeface="Calibri" panose="020F0502020204030204" pitchFamily="34" charset="0"/>
                <a:cs typeface="Calibri" panose="020F0502020204030204" pitchFamily="34" charset="0"/>
              </a:rPr>
              <a:t>Ho S-Y, Rohan KJ, Parent J, </a:t>
            </a:r>
            <a:r>
              <a:rPr lang="en-US" sz="1400" dirty="0" err="1">
                <a:latin typeface="Calibri" panose="020F0502020204030204" pitchFamily="34" charset="0"/>
                <a:cs typeface="Calibri" panose="020F0502020204030204" pitchFamily="34" charset="0"/>
              </a:rPr>
              <a:t>Tager</a:t>
            </a:r>
            <a:r>
              <a:rPr lang="en-US" sz="1400" dirty="0">
                <a:latin typeface="Calibri" panose="020F0502020204030204" pitchFamily="34" charset="0"/>
                <a:cs typeface="Calibri" panose="020F0502020204030204" pitchFamily="34" charset="0"/>
              </a:rPr>
              <a:t> FA, McKinley PS (2015) A longitudinal study of depression, fatigue, and sleep disturbances as a symptom cluster in women with breast cancer. Journal of pain and symptom management 49 (4):707-715. doi:10.1016/j.jpainsymman.2014.09.009</a:t>
            </a:r>
          </a:p>
          <a:p>
            <a:pPr marL="342900" indent="-342900">
              <a:buFontTx/>
              <a:buAutoNum type="arabicPeriod"/>
            </a:pPr>
            <a:endParaRPr lang="en-US" sz="1400" dirty="0">
              <a:latin typeface="Calibri" panose="020F0502020204030204" pitchFamily="34" charset="0"/>
              <a:cs typeface="Calibri" panose="020F0502020204030204" pitchFamily="34" charset="0"/>
            </a:endParaRPr>
          </a:p>
          <a:p>
            <a:pPr marL="342900" indent="-342900">
              <a:buFontTx/>
              <a:buAutoNum type="arabicPeriod"/>
            </a:pPr>
            <a:endParaRPr lang="en-US" sz="1400" dirty="0">
              <a:latin typeface="Calibri" panose="020F0502020204030204" pitchFamily="34" charset="0"/>
              <a:cs typeface="Calibri" panose="020F0502020204030204" pitchFamily="34" charset="0"/>
            </a:endParaRPr>
          </a:p>
          <a:p>
            <a:pPr marL="342900" indent="-342900">
              <a:buFontTx/>
              <a:buAutoNum type="arabicPeriod"/>
            </a:pPr>
            <a:endParaRPr lang="en-US" sz="1400" dirty="0">
              <a:latin typeface="Calibri" panose="020F0502020204030204" pitchFamily="34" charset="0"/>
              <a:cs typeface="Calibri" panose="020F0502020204030204" pitchFamily="34" charset="0"/>
            </a:endParaRPr>
          </a:p>
          <a:p>
            <a:pPr marL="342900" indent="-342900">
              <a:buAutoNum type="arabicPeriod"/>
            </a:pPr>
            <a:endParaRPr lang="en-US" sz="1400" dirty="0">
              <a:latin typeface="Calibri" panose="020F0502020204030204" pitchFamily="34" charset="0"/>
              <a:cs typeface="Calibri" panose="020F0502020204030204" pitchFamily="34" charset="0"/>
            </a:endParaRPr>
          </a:p>
          <a:p>
            <a:endParaRPr lang="en-US" sz="1400" kern="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563858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5349C-A1F4-5140-A88F-1C4F54EB6BC4}"/>
              </a:ext>
            </a:extLst>
          </p:cNvPr>
          <p:cNvSpPr>
            <a:spLocks noGrp="1"/>
          </p:cNvSpPr>
          <p:nvPr>
            <p:ph type="title"/>
          </p:nvPr>
        </p:nvSpPr>
        <p:spPr>
          <a:xfrm>
            <a:off x="681790" y="289821"/>
            <a:ext cx="10828420" cy="507831"/>
          </a:xfrm>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References</a:t>
            </a:r>
          </a:p>
        </p:txBody>
      </p:sp>
      <p:sp>
        <p:nvSpPr>
          <p:cNvPr id="3" name="Slide Number Placeholder 2">
            <a:extLst>
              <a:ext uri="{FF2B5EF4-FFF2-40B4-BE49-F238E27FC236}">
                <a16:creationId xmlns:a16="http://schemas.microsoft.com/office/drawing/2014/main" id="{C2EF78F6-C04C-294A-B92F-BC98978D56C2}"/>
              </a:ext>
            </a:extLst>
          </p:cNvPr>
          <p:cNvSpPr>
            <a:spLocks noGrp="1"/>
          </p:cNvSpPr>
          <p:nvPr>
            <p:ph type="sldNum" sz="quarter" idx="10"/>
          </p:nvPr>
        </p:nvSpPr>
        <p:spPr/>
        <p:txBody>
          <a:bodyPr/>
          <a:lstStyle/>
          <a:p>
            <a:pPr>
              <a:defRPr/>
            </a:pPr>
            <a:fld id="{A48725E7-0BCD-FA4A-B64F-9E36BFFE79F3}" type="slidenum">
              <a:rPr lang="en-US" smtClean="0"/>
              <a:pPr>
                <a:defRPr/>
              </a:pPr>
              <a:t>22</a:t>
            </a:fld>
            <a:endParaRPr lang="en-US" dirty="0"/>
          </a:p>
        </p:txBody>
      </p:sp>
      <p:sp>
        <p:nvSpPr>
          <p:cNvPr id="11" name="Text Placeholder 1">
            <a:extLst>
              <a:ext uri="{FF2B5EF4-FFF2-40B4-BE49-F238E27FC236}">
                <a16:creationId xmlns:a16="http://schemas.microsoft.com/office/drawing/2014/main" id="{43C65C2B-11D3-904A-A701-7325AE65ABB6}"/>
              </a:ext>
            </a:extLst>
          </p:cNvPr>
          <p:cNvSpPr txBox="1">
            <a:spLocks/>
          </p:cNvSpPr>
          <p:nvPr/>
        </p:nvSpPr>
        <p:spPr bwMode="auto">
          <a:xfrm>
            <a:off x="681790" y="960323"/>
            <a:ext cx="11007351" cy="4413739"/>
          </a:xfrm>
          <a:prstGeom prst="rect">
            <a:avLst/>
          </a:prstGeom>
          <a:noFill/>
          <a:ln w="9525">
            <a:noFill/>
            <a:miter lim="800000"/>
            <a:headEnd/>
            <a:tailEnd/>
          </a:ln>
        </p:spPr>
        <p:txBody>
          <a:bodyPr vert="horz" wrap="square" lIns="241812" tIns="120906" rIns="241812" bIns="120906" numCol="1" anchor="t" anchorCtr="0" compatLnSpc="1">
            <a:prstTxWarp prst="textNoShape">
              <a:avLst/>
            </a:prstTxWarp>
          </a:bodyPr>
          <a:lstStyle>
            <a:lvl1pPr marL="162063" indent="-162063" algn="l" defTabSz="431763" rtl="0" eaLnBrk="0" fontAlgn="base" hangingPunct="0">
              <a:spcBef>
                <a:spcPct val="20000"/>
              </a:spcBef>
              <a:spcAft>
                <a:spcPct val="0"/>
              </a:spcAft>
              <a:buChar char="•"/>
              <a:defRPr sz="1518">
                <a:solidFill>
                  <a:schemeClr val="tx1"/>
                </a:solidFill>
                <a:latin typeface="+mn-lt"/>
                <a:ea typeface="MS PGothic" pitchFamily="34" charset="-128"/>
                <a:cs typeface="MS PGothic" charset="0"/>
              </a:defRPr>
            </a:lvl1pPr>
            <a:lvl2pPr marL="350852" indent="-134850" algn="l" defTabSz="431763" rtl="0" eaLnBrk="0" fontAlgn="base" hangingPunct="0">
              <a:spcBef>
                <a:spcPct val="20000"/>
              </a:spcBef>
              <a:spcAft>
                <a:spcPct val="0"/>
              </a:spcAft>
              <a:buChar char="–"/>
              <a:defRPr sz="1322">
                <a:solidFill>
                  <a:schemeClr val="tx1"/>
                </a:solidFill>
                <a:latin typeface="+mn-lt"/>
                <a:ea typeface="MS PGothic" pitchFamily="34" charset="-128"/>
                <a:cs typeface="MS PGothic" charset="0"/>
              </a:defRPr>
            </a:lvl2pPr>
            <a:lvl3pPr marL="539642" indent="-107880" algn="l" defTabSz="431763" rtl="0" eaLnBrk="0" fontAlgn="base" hangingPunct="0">
              <a:spcBef>
                <a:spcPct val="20000"/>
              </a:spcBef>
              <a:spcAft>
                <a:spcPct val="0"/>
              </a:spcAft>
              <a:buChar char="•"/>
              <a:defRPr sz="1125">
                <a:solidFill>
                  <a:schemeClr val="tx1"/>
                </a:solidFill>
                <a:latin typeface="+mn-lt"/>
                <a:ea typeface="MS PGothic" pitchFamily="34" charset="-128"/>
                <a:cs typeface="MS PGothic" charset="0"/>
              </a:defRPr>
            </a:lvl3pPr>
            <a:lvl4pPr marL="755645" indent="-107880"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4pPr>
            <a:lvl5pPr marL="971647" indent="-108123" algn="l" defTabSz="431763" rtl="0" eaLnBrk="0" fontAlgn="base" hangingPunct="0">
              <a:spcBef>
                <a:spcPct val="20000"/>
              </a:spcBef>
              <a:spcAft>
                <a:spcPct val="0"/>
              </a:spcAft>
              <a:buChar char="»"/>
              <a:defRPr sz="947">
                <a:solidFill>
                  <a:schemeClr val="tx1"/>
                </a:solidFill>
                <a:latin typeface="+mn-lt"/>
                <a:ea typeface="MS PGothic" pitchFamily="34" charset="-128"/>
                <a:cs typeface="MS PGothic" charset="0"/>
              </a:defRPr>
            </a:lvl5pPr>
            <a:lvl6pPr marL="1041623" indent="-108123" algn="l" defTabSz="431763" rtl="0" fontAlgn="base">
              <a:spcBef>
                <a:spcPct val="20000"/>
              </a:spcBef>
              <a:spcAft>
                <a:spcPct val="0"/>
              </a:spcAft>
              <a:buChar char="»"/>
              <a:defRPr sz="947">
                <a:solidFill>
                  <a:schemeClr val="tx1"/>
                </a:solidFill>
                <a:latin typeface="+mn-lt"/>
                <a:ea typeface="+mn-ea"/>
              </a:defRPr>
            </a:lvl6pPr>
            <a:lvl7pPr marL="1111600" indent="-108123" algn="l" defTabSz="431763" rtl="0" fontAlgn="base">
              <a:spcBef>
                <a:spcPct val="20000"/>
              </a:spcBef>
              <a:spcAft>
                <a:spcPct val="0"/>
              </a:spcAft>
              <a:buChar char="»"/>
              <a:defRPr sz="947">
                <a:solidFill>
                  <a:schemeClr val="tx1"/>
                </a:solidFill>
                <a:latin typeface="+mn-lt"/>
                <a:ea typeface="+mn-ea"/>
              </a:defRPr>
            </a:lvl7pPr>
            <a:lvl8pPr marL="1181576" indent="-108123" algn="l" defTabSz="431763" rtl="0" fontAlgn="base">
              <a:spcBef>
                <a:spcPct val="20000"/>
              </a:spcBef>
              <a:spcAft>
                <a:spcPct val="0"/>
              </a:spcAft>
              <a:buChar char="»"/>
              <a:defRPr sz="947">
                <a:solidFill>
                  <a:schemeClr val="tx1"/>
                </a:solidFill>
                <a:latin typeface="+mn-lt"/>
                <a:ea typeface="+mn-ea"/>
              </a:defRPr>
            </a:lvl8pPr>
            <a:lvl9pPr marL="1251552" indent="-108123" algn="l" defTabSz="431763" rtl="0" fontAlgn="base">
              <a:spcBef>
                <a:spcPct val="20000"/>
              </a:spcBef>
              <a:spcAft>
                <a:spcPct val="0"/>
              </a:spcAft>
              <a:buChar char="»"/>
              <a:defRPr sz="947">
                <a:solidFill>
                  <a:schemeClr val="tx1"/>
                </a:solidFill>
                <a:latin typeface="+mn-lt"/>
                <a:ea typeface="+mn-ea"/>
              </a:defRPr>
            </a:lvl9pPr>
          </a:lstStyle>
          <a:p>
            <a:pPr marL="342900" indent="-342900">
              <a:buFont typeface="+mj-lt"/>
              <a:buAutoNum type="arabicPeriod" startAt="11"/>
            </a:pPr>
            <a:r>
              <a:rPr lang="en-US" sz="1400" dirty="0" err="1">
                <a:latin typeface="Calibri" panose="020F0502020204030204" pitchFamily="34" charset="0"/>
                <a:cs typeface="Calibri" panose="020F0502020204030204" pitchFamily="34" charset="0"/>
              </a:rPr>
              <a:t>Accortt</a:t>
            </a:r>
            <a:r>
              <a:rPr lang="en-US" sz="1400" dirty="0">
                <a:latin typeface="Calibri" panose="020F0502020204030204" pitchFamily="34" charset="0"/>
                <a:cs typeface="Calibri" panose="020F0502020204030204" pitchFamily="34" charset="0"/>
              </a:rPr>
              <a:t> EE, Bower JE, Stanton AL, Ganz PA (2015) Depression and vasomotor symptoms in young breast cancer survivors: The mediating role of sleep disturbance. Archives of Women's Mental Health 18 (3):565-568. </a:t>
            </a:r>
            <a:r>
              <a:rPr lang="en-US" sz="1400" dirty="0" err="1">
                <a:latin typeface="Calibri" panose="020F0502020204030204" pitchFamily="34" charset="0"/>
                <a:cs typeface="Calibri" panose="020F0502020204030204" pitchFamily="34" charset="0"/>
              </a:rPr>
              <a:t>doi:http</a:t>
            </a:r>
            <a:r>
              <a:rPr lang="en-US" sz="1400" dirty="0">
                <a:latin typeface="Calibri" panose="020F0502020204030204" pitchFamily="34" charset="0"/>
                <a:cs typeface="Calibri" panose="020F0502020204030204" pitchFamily="34" charset="0"/>
              </a:rPr>
              <a:t>://</a:t>
            </a:r>
            <a:r>
              <a:rPr lang="en-US" sz="1400" dirty="0" err="1">
                <a:latin typeface="Calibri" panose="020F0502020204030204" pitchFamily="34" charset="0"/>
                <a:cs typeface="Calibri" panose="020F0502020204030204" pitchFamily="34" charset="0"/>
              </a:rPr>
              <a:t>dx.doi.org</a:t>
            </a:r>
            <a:r>
              <a:rPr lang="en-US" sz="1400" dirty="0">
                <a:latin typeface="Calibri" panose="020F0502020204030204" pitchFamily="34" charset="0"/>
                <a:cs typeface="Calibri" panose="020F0502020204030204" pitchFamily="34" charset="0"/>
              </a:rPr>
              <a:t>/10.1007/s00737-015-0504-5</a:t>
            </a:r>
          </a:p>
          <a:p>
            <a:pPr marL="342900" indent="-342900">
              <a:buFont typeface="+mj-lt"/>
              <a:buAutoNum type="arabicPeriod" startAt="12"/>
            </a:pPr>
            <a:r>
              <a:rPr lang="en-US" sz="1400" dirty="0">
                <a:latin typeface="Calibri" panose="020F0502020204030204" pitchFamily="34" charset="0"/>
                <a:cs typeface="Calibri" panose="020F0502020204030204" pitchFamily="34" charset="0"/>
              </a:rPr>
              <a:t>Vincent AJ, </a:t>
            </a:r>
            <a:r>
              <a:rPr lang="en-US" sz="1400" dirty="0" err="1">
                <a:latin typeface="Calibri" panose="020F0502020204030204" pitchFamily="34" charset="0"/>
                <a:cs typeface="Calibri" panose="020F0502020204030204" pitchFamily="34" charset="0"/>
              </a:rPr>
              <a:t>Ranasinha</a:t>
            </a:r>
            <a:r>
              <a:rPr lang="en-US" sz="1400" dirty="0">
                <a:latin typeface="Calibri" panose="020F0502020204030204" pitchFamily="34" charset="0"/>
                <a:cs typeface="Calibri" panose="020F0502020204030204" pitchFamily="34" charset="0"/>
              </a:rPr>
              <a:t> S, </a:t>
            </a:r>
            <a:r>
              <a:rPr lang="en-US" sz="1400" dirty="0" err="1">
                <a:latin typeface="Calibri" panose="020F0502020204030204" pitchFamily="34" charset="0"/>
                <a:cs typeface="Calibri" panose="020F0502020204030204" pitchFamily="34" charset="0"/>
              </a:rPr>
              <a:t>Sayakhot</a:t>
            </a:r>
            <a:r>
              <a:rPr lang="en-US" sz="1400" dirty="0">
                <a:latin typeface="Calibri" panose="020F0502020204030204" pitchFamily="34" charset="0"/>
                <a:cs typeface="Calibri" panose="020F0502020204030204" pitchFamily="34" charset="0"/>
              </a:rPr>
              <a:t> P, Mansfield D, </a:t>
            </a:r>
            <a:r>
              <a:rPr lang="en-US" sz="1400" dirty="0" err="1">
                <a:latin typeface="Calibri" panose="020F0502020204030204" pitchFamily="34" charset="0"/>
                <a:cs typeface="Calibri" panose="020F0502020204030204" pitchFamily="34" charset="0"/>
              </a:rPr>
              <a:t>Teede</a:t>
            </a:r>
            <a:r>
              <a:rPr lang="en-US" sz="1400" dirty="0">
                <a:latin typeface="Calibri" panose="020F0502020204030204" pitchFamily="34" charset="0"/>
                <a:cs typeface="Calibri" panose="020F0502020204030204" pitchFamily="34" charset="0"/>
              </a:rPr>
              <a:t> HJ (2014) Sleep difficulty mediates effects of vasomotor symptoms on mood in younger breast cancer survivors. Climacteric 17 (5):598-604. </a:t>
            </a:r>
            <a:r>
              <a:rPr lang="en-US" sz="1400" dirty="0" err="1">
                <a:latin typeface="Calibri" panose="020F0502020204030204" pitchFamily="34" charset="0"/>
                <a:cs typeface="Calibri" panose="020F0502020204030204" pitchFamily="34" charset="0"/>
              </a:rPr>
              <a:t>doi:http</a:t>
            </a:r>
            <a:r>
              <a:rPr lang="en-US" sz="1400" dirty="0">
                <a:latin typeface="Calibri" panose="020F0502020204030204" pitchFamily="34" charset="0"/>
                <a:cs typeface="Calibri" panose="020F0502020204030204" pitchFamily="34" charset="0"/>
              </a:rPr>
              <a:t>://</a:t>
            </a:r>
            <a:r>
              <a:rPr lang="en-US" sz="1400" dirty="0" err="1">
                <a:latin typeface="Calibri" panose="020F0502020204030204" pitchFamily="34" charset="0"/>
                <a:cs typeface="Calibri" panose="020F0502020204030204" pitchFamily="34" charset="0"/>
              </a:rPr>
              <a:t>dx.doi.org</a:t>
            </a:r>
            <a:r>
              <a:rPr lang="en-US" sz="1400" dirty="0">
                <a:latin typeface="Calibri" panose="020F0502020204030204" pitchFamily="34" charset="0"/>
                <a:cs typeface="Calibri" panose="020F0502020204030204" pitchFamily="34" charset="0"/>
              </a:rPr>
              <a:t>/10.3109/13697137.2014.900745 </a:t>
            </a:r>
            <a:endParaRPr lang="en-US" sz="1400" dirty="0">
              <a:latin typeface="Calibri" panose="020F0502020204030204" pitchFamily="34" charset="0"/>
              <a:ea typeface="Malgun Gothic" panose="020B0503020000020004" pitchFamily="34" charset="-127"/>
              <a:cs typeface="Calibri" panose="020F0502020204030204" pitchFamily="34" charset="0"/>
            </a:endParaRPr>
          </a:p>
          <a:p>
            <a:pPr marL="342900" indent="-342900">
              <a:buFont typeface="+mj-lt"/>
              <a:buAutoNum type="arabicPeriod" startAt="12"/>
            </a:pPr>
            <a:r>
              <a:rPr lang="en-US" sz="1400" dirty="0">
                <a:latin typeface="Calibri" panose="020F0502020204030204" pitchFamily="34" charset="0"/>
                <a:cs typeface="Calibri" panose="020F0502020204030204" pitchFamily="34" charset="0"/>
              </a:rPr>
              <a:t>Hall DL, Mishel MH, </a:t>
            </a:r>
            <a:r>
              <a:rPr lang="en-US" sz="1400" dirty="0" err="1">
                <a:latin typeface="Calibri" panose="020F0502020204030204" pitchFamily="34" charset="0"/>
                <a:cs typeface="Calibri" panose="020F0502020204030204" pitchFamily="34" charset="0"/>
              </a:rPr>
              <a:t>Germino</a:t>
            </a:r>
            <a:r>
              <a:rPr lang="en-US" sz="1400" dirty="0">
                <a:latin typeface="Calibri" panose="020F0502020204030204" pitchFamily="34" charset="0"/>
                <a:cs typeface="Calibri" panose="020F0502020204030204" pitchFamily="34" charset="0"/>
              </a:rPr>
              <a:t> BB (2014) Living with cancer-related uncertainty: Associations with fatigue, insomnia, and affect in younger breast cancer survivors. Supportive Care in Cancer 22 (9):2489-2495. doi:10.1007/s00520-014-2243-y </a:t>
            </a:r>
          </a:p>
          <a:p>
            <a:pPr marL="342900" indent="-342900">
              <a:buFont typeface="+mj-lt"/>
              <a:buAutoNum type="arabicPeriod" startAt="12"/>
            </a:pPr>
            <a:r>
              <a:rPr lang="en-US" sz="1400" dirty="0" err="1">
                <a:latin typeface="Calibri" panose="020F0502020204030204" pitchFamily="34" charset="0"/>
                <a:cs typeface="Calibri" panose="020F0502020204030204" pitchFamily="34" charset="0"/>
              </a:rPr>
              <a:t>Cimprich</a:t>
            </a:r>
            <a:r>
              <a:rPr lang="en-US" sz="1400" dirty="0">
                <a:latin typeface="Calibri" panose="020F0502020204030204" pitchFamily="34" charset="0"/>
                <a:cs typeface="Calibri" panose="020F0502020204030204" pitchFamily="34" charset="0"/>
              </a:rPr>
              <a:t> B (1999) Pretreatment symptom distress in women newly diagnosed with breast cancer. Cancer nursing 22 (3):185-195</a:t>
            </a:r>
          </a:p>
          <a:p>
            <a:pPr marL="342900" indent="-342900">
              <a:buFont typeface="+mj-lt"/>
              <a:buAutoNum type="arabicPeriod" startAt="12"/>
            </a:pPr>
            <a:r>
              <a:rPr lang="en-US" sz="1400" dirty="0" err="1">
                <a:latin typeface="Calibri" panose="020F0502020204030204" pitchFamily="34" charset="0"/>
                <a:cs typeface="Calibri" panose="020F0502020204030204" pitchFamily="34" charset="0"/>
              </a:rPr>
              <a:t>Kostic</a:t>
            </a:r>
            <a:r>
              <a:rPr lang="en-US" sz="1400" dirty="0">
                <a:latin typeface="Calibri" panose="020F0502020204030204" pitchFamily="34" charset="0"/>
                <a:cs typeface="Calibri" panose="020F0502020204030204" pitchFamily="34" charset="0"/>
              </a:rPr>
              <a:t> S, </a:t>
            </a:r>
            <a:r>
              <a:rPr lang="en-US" sz="1400" dirty="0" err="1">
                <a:latin typeface="Calibri" panose="020F0502020204030204" pitchFamily="34" charset="0"/>
                <a:cs typeface="Calibri" panose="020F0502020204030204" pitchFamily="34" charset="0"/>
              </a:rPr>
              <a:t>Murtezani</a:t>
            </a:r>
            <a:r>
              <a:rPr lang="en-US" sz="1400" dirty="0">
                <a:latin typeface="Calibri" panose="020F0502020204030204" pitchFamily="34" charset="0"/>
                <a:cs typeface="Calibri" panose="020F0502020204030204" pitchFamily="34" charset="0"/>
              </a:rPr>
              <a:t> Z, Andric Z, Ivanovic N, </a:t>
            </a:r>
            <a:r>
              <a:rPr lang="en-US" sz="1400" dirty="0" err="1">
                <a:latin typeface="Calibri" panose="020F0502020204030204" pitchFamily="34" charset="0"/>
                <a:cs typeface="Calibri" panose="020F0502020204030204" pitchFamily="34" charset="0"/>
              </a:rPr>
              <a:t>Kozomara</a:t>
            </a:r>
            <a:r>
              <a:rPr lang="en-US" sz="1400" dirty="0">
                <a:latin typeface="Calibri" panose="020F0502020204030204" pitchFamily="34" charset="0"/>
                <a:cs typeface="Calibri" panose="020F0502020204030204" pitchFamily="34" charset="0"/>
              </a:rPr>
              <a:t> Z, </a:t>
            </a:r>
            <a:r>
              <a:rPr lang="en-US" sz="1400" dirty="0" err="1">
                <a:latin typeface="Calibri" panose="020F0502020204030204" pitchFamily="34" charset="0"/>
                <a:cs typeface="Calibri" panose="020F0502020204030204" pitchFamily="34" charset="0"/>
              </a:rPr>
              <a:t>Kostic</a:t>
            </a:r>
            <a:r>
              <a:rPr lang="en-US" sz="1400" dirty="0">
                <a:latin typeface="Calibri" panose="020F0502020204030204" pitchFamily="34" charset="0"/>
                <a:cs typeface="Calibri" panose="020F0502020204030204" pitchFamily="34" charset="0"/>
              </a:rPr>
              <a:t> M, Milicic V, </a:t>
            </a:r>
            <a:r>
              <a:rPr lang="en-US" sz="1400" dirty="0" err="1">
                <a:latin typeface="Calibri" panose="020F0502020204030204" pitchFamily="34" charset="0"/>
                <a:cs typeface="Calibri" panose="020F0502020204030204" pitchFamily="34" charset="0"/>
              </a:rPr>
              <a:t>Kocic</a:t>
            </a:r>
            <a:r>
              <a:rPr lang="en-US" sz="1400" dirty="0">
                <a:latin typeface="Calibri" panose="020F0502020204030204" pitchFamily="34" charset="0"/>
                <a:cs typeface="Calibri" panose="020F0502020204030204" pitchFamily="34" charset="0"/>
              </a:rPr>
              <a:t> S (2020) Assessment of age-related influences on the quality of life of breast cancer patients before and after surgical treatment. </a:t>
            </a:r>
            <a:r>
              <a:rPr lang="en-US" sz="1400" dirty="0" err="1">
                <a:latin typeface="Calibri" panose="020F0502020204030204" pitchFamily="34" charset="0"/>
                <a:cs typeface="Calibri" panose="020F0502020204030204" pitchFamily="34" charset="0"/>
              </a:rPr>
              <a:t>Vojnosanitetski</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Pregled</a:t>
            </a:r>
            <a:r>
              <a:rPr lang="en-US" sz="1400" dirty="0">
                <a:latin typeface="Calibri" panose="020F0502020204030204" pitchFamily="34" charset="0"/>
                <a:cs typeface="Calibri" panose="020F0502020204030204" pitchFamily="34" charset="0"/>
              </a:rPr>
              <a:t> 77 (9):908-916. doi:10.2298/VSP180629155K</a:t>
            </a:r>
          </a:p>
          <a:p>
            <a:pPr marL="342900" indent="-342900">
              <a:buFont typeface="+mj-lt"/>
              <a:buAutoNum type="arabicPeriod" startAt="12"/>
            </a:pPr>
            <a:r>
              <a:rPr lang="en-US" sz="1400" dirty="0">
                <a:latin typeface="Calibri" panose="020F0502020204030204" pitchFamily="34" charset="0"/>
                <a:cs typeface="Calibri" panose="020F0502020204030204" pitchFamily="34" charset="0"/>
              </a:rPr>
              <a:t>Champion VL, Wagner LI, Monahan PO, </a:t>
            </a:r>
            <a:r>
              <a:rPr lang="en-US" sz="1400" dirty="0" err="1">
                <a:latin typeface="Calibri" panose="020F0502020204030204" pitchFamily="34" charset="0"/>
                <a:cs typeface="Calibri" panose="020F0502020204030204" pitchFamily="34" charset="0"/>
              </a:rPr>
              <a:t>Daggy</a:t>
            </a:r>
            <a:r>
              <a:rPr lang="en-US" sz="1400" dirty="0">
                <a:latin typeface="Calibri" panose="020F0502020204030204" pitchFamily="34" charset="0"/>
                <a:cs typeface="Calibri" panose="020F0502020204030204" pitchFamily="34" charset="0"/>
              </a:rPr>
              <a:t> J, Smith L, </a:t>
            </a:r>
            <a:r>
              <a:rPr lang="en-US" sz="1400" dirty="0" err="1">
                <a:latin typeface="Calibri" panose="020F0502020204030204" pitchFamily="34" charset="0"/>
                <a:cs typeface="Calibri" panose="020F0502020204030204" pitchFamily="34" charset="0"/>
              </a:rPr>
              <a:t>Cohee</a:t>
            </a:r>
            <a:r>
              <a:rPr lang="en-US" sz="1400" dirty="0">
                <a:latin typeface="Calibri" panose="020F0502020204030204" pitchFamily="34" charset="0"/>
                <a:cs typeface="Calibri" panose="020F0502020204030204" pitchFamily="34" charset="0"/>
              </a:rPr>
              <a:t> A, </a:t>
            </a:r>
            <a:r>
              <a:rPr lang="en-US" sz="1400" dirty="0" err="1">
                <a:latin typeface="Calibri" panose="020F0502020204030204" pitchFamily="34" charset="0"/>
                <a:cs typeface="Calibri" panose="020F0502020204030204" pitchFamily="34" charset="0"/>
              </a:rPr>
              <a:t>Ziner</a:t>
            </a:r>
            <a:r>
              <a:rPr lang="en-US" sz="1400" dirty="0">
                <a:latin typeface="Calibri" panose="020F0502020204030204" pitchFamily="34" charset="0"/>
                <a:cs typeface="Calibri" panose="020F0502020204030204" pitchFamily="34" charset="0"/>
              </a:rPr>
              <a:t> KW, </a:t>
            </a:r>
            <a:r>
              <a:rPr lang="en-US" sz="1400" dirty="0" err="1">
                <a:latin typeface="Calibri" panose="020F0502020204030204" pitchFamily="34" charset="0"/>
                <a:cs typeface="Calibri" panose="020F0502020204030204" pitchFamily="34" charset="0"/>
              </a:rPr>
              <a:t>Haase</a:t>
            </a:r>
            <a:r>
              <a:rPr lang="en-US" sz="1400" dirty="0">
                <a:latin typeface="Calibri" panose="020F0502020204030204" pitchFamily="34" charset="0"/>
                <a:cs typeface="Calibri" panose="020F0502020204030204" pitchFamily="34" charset="0"/>
              </a:rPr>
              <a:t> JE, Miller KD, Pradhan K, </a:t>
            </a:r>
            <a:r>
              <a:rPr lang="en-US" sz="1400" dirty="0" err="1">
                <a:latin typeface="Calibri" panose="020F0502020204030204" pitchFamily="34" charset="0"/>
                <a:cs typeface="Calibri" panose="020F0502020204030204" pitchFamily="34" charset="0"/>
              </a:rPr>
              <a:t>Unverzagt</a:t>
            </a:r>
            <a:r>
              <a:rPr lang="en-US" sz="1400" dirty="0">
                <a:latin typeface="Calibri" panose="020F0502020204030204" pitchFamily="34" charset="0"/>
                <a:cs typeface="Calibri" panose="020F0502020204030204" pitchFamily="34" charset="0"/>
              </a:rPr>
              <a:t> FW, </a:t>
            </a:r>
            <a:r>
              <a:rPr lang="en-US" sz="1400" dirty="0" err="1">
                <a:latin typeface="Calibri" panose="020F0502020204030204" pitchFamily="34" charset="0"/>
                <a:cs typeface="Calibri" panose="020F0502020204030204" pitchFamily="34" charset="0"/>
              </a:rPr>
              <a:t>Cella</a:t>
            </a:r>
            <a:r>
              <a:rPr lang="en-US" sz="1400" dirty="0">
                <a:latin typeface="Calibri" panose="020F0502020204030204" pitchFamily="34" charset="0"/>
                <a:cs typeface="Calibri" panose="020F0502020204030204" pitchFamily="34" charset="0"/>
              </a:rPr>
              <a:t> D, Ansari B, Sledge GW, Jr. (2014) Comparison of younger and older breast cancer survivors and age-matched controls on specific and overall quality of life domains. Cancer 120 (15):2237-2246. </a:t>
            </a:r>
            <a:r>
              <a:rPr lang="en-US" sz="1400" dirty="0" err="1">
                <a:latin typeface="Calibri" panose="020F0502020204030204" pitchFamily="34" charset="0"/>
                <a:cs typeface="Calibri" panose="020F0502020204030204" pitchFamily="34" charset="0"/>
              </a:rPr>
              <a:t>doi:https</a:t>
            </a:r>
            <a:r>
              <a:rPr lang="en-US" sz="1400" dirty="0">
                <a:latin typeface="Calibri" panose="020F0502020204030204" pitchFamily="34" charset="0"/>
                <a:cs typeface="Calibri" panose="020F0502020204030204" pitchFamily="34" charset="0"/>
              </a:rPr>
              <a:t>://</a:t>
            </a:r>
            <a:r>
              <a:rPr lang="en-US" sz="1400" dirty="0" err="1">
                <a:latin typeface="Calibri" panose="020F0502020204030204" pitchFamily="34" charset="0"/>
                <a:cs typeface="Calibri" panose="020F0502020204030204" pitchFamily="34" charset="0"/>
              </a:rPr>
              <a:t>dx.doi.org</a:t>
            </a:r>
            <a:r>
              <a:rPr lang="en-US" sz="1400" dirty="0">
                <a:latin typeface="Calibri" panose="020F0502020204030204" pitchFamily="34" charset="0"/>
                <a:cs typeface="Calibri" panose="020F0502020204030204" pitchFamily="34" charset="0"/>
              </a:rPr>
              <a:t>/10.1002/cncr.28737 </a:t>
            </a:r>
          </a:p>
          <a:p>
            <a:pPr marL="342900" indent="-342900">
              <a:buFont typeface="+mj-lt"/>
              <a:buAutoNum type="arabicPeriod" startAt="17"/>
            </a:pPr>
            <a:r>
              <a:rPr lang="en-US" sz="1400" dirty="0">
                <a:latin typeface="Calibri" panose="020F0502020204030204" pitchFamily="34" charset="0"/>
                <a:cs typeface="Calibri" panose="020F0502020204030204" pitchFamily="34" charset="0"/>
              </a:rPr>
              <a:t>Li J, Humphreys K, Eriksson M, Dar H, </a:t>
            </a:r>
            <a:r>
              <a:rPr lang="en-US" sz="1400" dirty="0" err="1">
                <a:latin typeface="Calibri" panose="020F0502020204030204" pitchFamily="34" charset="0"/>
                <a:cs typeface="Calibri" panose="020F0502020204030204" pitchFamily="34" charset="0"/>
              </a:rPr>
              <a:t>Brandberg</a:t>
            </a:r>
            <a:r>
              <a:rPr lang="en-US" sz="1400" dirty="0">
                <a:latin typeface="Calibri" panose="020F0502020204030204" pitchFamily="34" charset="0"/>
                <a:cs typeface="Calibri" panose="020F0502020204030204" pitchFamily="34" charset="0"/>
              </a:rPr>
              <a:t> Y, Hall P, </a:t>
            </a:r>
            <a:r>
              <a:rPr lang="en-US" sz="1400" dirty="0" err="1">
                <a:latin typeface="Calibri" panose="020F0502020204030204" pitchFamily="34" charset="0"/>
                <a:cs typeface="Calibri" panose="020F0502020204030204" pitchFamily="34" charset="0"/>
              </a:rPr>
              <a:t>Czene</a:t>
            </a:r>
            <a:r>
              <a:rPr lang="en-US" sz="1400" dirty="0">
                <a:latin typeface="Calibri" panose="020F0502020204030204" pitchFamily="34" charset="0"/>
                <a:cs typeface="Calibri" panose="020F0502020204030204" pitchFamily="34" charset="0"/>
              </a:rPr>
              <a:t> K (2016) Worse quality of life in young and recently diagnosed breast cancer survivors compared with female survivors of other cancers: A cross-sectional study. International Journal of Cancer 139 (11):2415-2425. </a:t>
            </a:r>
            <a:r>
              <a:rPr lang="en-US" sz="1400" dirty="0" err="1">
                <a:latin typeface="Calibri" panose="020F0502020204030204" pitchFamily="34" charset="0"/>
                <a:cs typeface="Calibri" panose="020F0502020204030204" pitchFamily="34" charset="0"/>
              </a:rPr>
              <a:t>doi:http</a:t>
            </a:r>
            <a:r>
              <a:rPr lang="en-US" sz="1400" dirty="0">
                <a:latin typeface="Calibri" panose="020F0502020204030204" pitchFamily="34" charset="0"/>
                <a:cs typeface="Calibri" panose="020F0502020204030204" pitchFamily="34" charset="0"/>
              </a:rPr>
              <a:t>://</a:t>
            </a:r>
            <a:r>
              <a:rPr lang="en-US" sz="1400" dirty="0" err="1">
                <a:latin typeface="Calibri" panose="020F0502020204030204" pitchFamily="34" charset="0"/>
                <a:cs typeface="Calibri" panose="020F0502020204030204" pitchFamily="34" charset="0"/>
              </a:rPr>
              <a:t>dx.doi.org</a:t>
            </a:r>
            <a:r>
              <a:rPr lang="en-US" sz="1400" dirty="0">
                <a:latin typeface="Calibri" panose="020F0502020204030204" pitchFamily="34" charset="0"/>
                <a:cs typeface="Calibri" panose="020F0502020204030204" pitchFamily="34" charset="0"/>
              </a:rPr>
              <a:t>/10.1002/ijc.30370 </a:t>
            </a:r>
          </a:p>
          <a:p>
            <a:pPr marL="342900" indent="-342900">
              <a:buFont typeface="+mj-lt"/>
              <a:buAutoNum type="arabicPeriod" startAt="17"/>
            </a:pPr>
            <a:r>
              <a:rPr lang="en-US" sz="1400" dirty="0" err="1">
                <a:latin typeface="Calibri" panose="020F0502020204030204" pitchFamily="34" charset="0"/>
                <a:cs typeface="Calibri" panose="020F0502020204030204" pitchFamily="34" charset="0"/>
              </a:rPr>
              <a:t>Sumpio</a:t>
            </a:r>
            <a:r>
              <a:rPr lang="en-US" sz="1400" dirty="0">
                <a:latin typeface="Calibri" panose="020F0502020204030204" pitchFamily="34" charset="0"/>
                <a:cs typeface="Calibri" panose="020F0502020204030204" pitchFamily="34" charset="0"/>
              </a:rPr>
              <a:t> C, Jeon S, Northouse L, </a:t>
            </a:r>
            <a:r>
              <a:rPr lang="en-US" sz="1400" dirty="0" err="1">
                <a:latin typeface="Calibri" panose="020F0502020204030204" pitchFamily="34" charset="0"/>
                <a:cs typeface="Calibri" panose="020F0502020204030204" pitchFamily="34" charset="0"/>
              </a:rPr>
              <a:t>Knobf</a:t>
            </a:r>
            <a:r>
              <a:rPr lang="en-US" sz="1400" dirty="0">
                <a:latin typeface="Calibri" panose="020F0502020204030204" pitchFamily="34" charset="0"/>
                <a:cs typeface="Calibri" panose="020F0502020204030204" pitchFamily="34" charset="0"/>
              </a:rPr>
              <a:t> M (2017) Optimism, symptom distress, illness appraisal, and coping in patients with advanced-stage cancer diagnoses undergoing chemotherapy treatment. Oncology Nursing Forum 44 (3):384-392. doi:10.1188/17.ONF.384-392</a:t>
            </a:r>
          </a:p>
          <a:p>
            <a:pPr marL="342900" indent="-342900">
              <a:buFont typeface="+mj-lt"/>
              <a:buAutoNum type="arabicPeriod" startAt="17"/>
            </a:pPr>
            <a:r>
              <a:rPr lang="en-US" sz="1400" dirty="0" err="1">
                <a:latin typeface="Calibri" panose="020F0502020204030204" pitchFamily="34" charset="0"/>
                <a:cs typeface="Calibri" panose="020F0502020204030204" pitchFamily="34" charset="0"/>
              </a:rPr>
              <a:t>Wonghongkul</a:t>
            </a:r>
            <a:r>
              <a:rPr lang="en-US" sz="1400" dirty="0">
                <a:latin typeface="Calibri" panose="020F0502020204030204" pitchFamily="34" charset="0"/>
                <a:cs typeface="Calibri" panose="020F0502020204030204" pitchFamily="34" charset="0"/>
              </a:rPr>
              <a:t> T, Moore SM, </a:t>
            </a:r>
            <a:r>
              <a:rPr lang="en-US" sz="1400" dirty="0" err="1">
                <a:latin typeface="Calibri" panose="020F0502020204030204" pitchFamily="34" charset="0"/>
                <a:cs typeface="Calibri" panose="020F0502020204030204" pitchFamily="34" charset="0"/>
              </a:rPr>
              <a:t>Musil</a:t>
            </a:r>
            <a:r>
              <a:rPr lang="en-US" sz="1400" dirty="0">
                <a:latin typeface="Calibri" panose="020F0502020204030204" pitchFamily="34" charset="0"/>
                <a:cs typeface="Calibri" panose="020F0502020204030204" pitchFamily="34" charset="0"/>
              </a:rPr>
              <a:t> C, Schneider S, </a:t>
            </a:r>
            <a:r>
              <a:rPr lang="en-US" sz="1400" dirty="0" err="1">
                <a:latin typeface="Calibri" panose="020F0502020204030204" pitchFamily="34" charset="0"/>
                <a:cs typeface="Calibri" panose="020F0502020204030204" pitchFamily="34" charset="0"/>
              </a:rPr>
              <a:t>Deimling</a:t>
            </a:r>
            <a:r>
              <a:rPr lang="en-US" sz="1400" dirty="0">
                <a:latin typeface="Calibri" panose="020F0502020204030204" pitchFamily="34" charset="0"/>
                <a:cs typeface="Calibri" panose="020F0502020204030204" pitchFamily="34" charset="0"/>
              </a:rPr>
              <a:t> G (2000) The influence of uncertainty in illness, stress appraisal, and hope on coping in survivors of breast cancer. Cancer Nursing 23 (6):422-429</a:t>
            </a:r>
          </a:p>
          <a:p>
            <a:pPr marL="342900" indent="-342900">
              <a:buFont typeface="+mj-lt"/>
              <a:buAutoNum type="arabicPeriod" startAt="17"/>
            </a:pPr>
            <a:r>
              <a:rPr lang="en-US" sz="1400" dirty="0">
                <a:latin typeface="Calibri" panose="020F0502020204030204" pitchFamily="34" charset="0"/>
                <a:cs typeface="Calibri" panose="020F0502020204030204" pitchFamily="34" charset="0"/>
              </a:rPr>
              <a:t> Snyder KA, Pearse W (2010) Crisis, social support, and the family response: Exploring the narratives of young breast cancer survivors. Journal of psychosocial oncology 28 (4):413-431. doi:10.1080/07347332.2010.484830</a:t>
            </a:r>
          </a:p>
          <a:p>
            <a:pPr marL="342900" indent="-342900">
              <a:buFont typeface="+mj-lt"/>
              <a:buAutoNum type="arabicPeriod" startAt="12"/>
            </a:pPr>
            <a:endParaRPr lang="en-US" sz="1400" dirty="0">
              <a:latin typeface="Calibri" panose="020F0502020204030204" pitchFamily="34" charset="0"/>
              <a:cs typeface="Calibri" panose="020F0502020204030204" pitchFamily="34" charset="0"/>
            </a:endParaRPr>
          </a:p>
          <a:p>
            <a:pPr marL="0" indent="0">
              <a:buNone/>
            </a:pPr>
            <a:endParaRPr lang="en-US" sz="1400" dirty="0">
              <a:latin typeface="Calibri" panose="020F0502020204030204" pitchFamily="34" charset="0"/>
              <a:cs typeface="Calibri" panose="020F0502020204030204" pitchFamily="34" charset="0"/>
            </a:endParaRPr>
          </a:p>
          <a:p>
            <a:pPr marL="342900" indent="-342900">
              <a:buFont typeface="+mj-lt"/>
              <a:buAutoNum type="arabicPeriod" startAt="12"/>
            </a:pPr>
            <a:endParaRPr lang="en-US" sz="1400" dirty="0">
              <a:latin typeface="Calibri" panose="020F0502020204030204" pitchFamily="34" charset="0"/>
              <a:ea typeface="Malgun Gothic" panose="020B0503020000020004" pitchFamily="34" charset="-127"/>
              <a:cs typeface="Calibri" panose="020F0502020204030204" pitchFamily="34" charset="0"/>
            </a:endParaRPr>
          </a:p>
          <a:p>
            <a:pPr marL="342900" indent="-342900">
              <a:buFont typeface="+mj-lt"/>
              <a:buAutoNum type="arabicPeriod" startAt="12"/>
            </a:pPr>
            <a:endParaRPr lang="en-US" sz="1400" dirty="0">
              <a:latin typeface="Calibri" panose="020F0502020204030204" pitchFamily="34" charset="0"/>
              <a:ea typeface="Malgun Gothic" panose="020B0503020000020004" pitchFamily="34" charset="-127"/>
              <a:cs typeface="Calibri" panose="020F0502020204030204" pitchFamily="34" charset="0"/>
            </a:endParaRPr>
          </a:p>
          <a:p>
            <a:pPr marL="0" indent="0">
              <a:buNone/>
            </a:pPr>
            <a:endParaRPr lang="en-US" sz="1400" dirty="0">
              <a:latin typeface="Calibri" panose="020F0502020204030204" pitchFamily="34" charset="0"/>
              <a:ea typeface="Malgun Gothic" panose="020B0503020000020004" pitchFamily="34" charset="-127"/>
              <a:cs typeface="Calibri" panose="020F0502020204030204" pitchFamily="34" charset="0"/>
            </a:endParaRPr>
          </a:p>
          <a:p>
            <a:pPr marL="0" indent="0">
              <a:buNone/>
            </a:pPr>
            <a:endParaRPr lang="en-US" sz="1400" dirty="0">
              <a:latin typeface="Calibri" panose="020F0502020204030204" pitchFamily="34" charset="0"/>
              <a:cs typeface="Calibri" panose="020F0502020204030204" pitchFamily="34" charset="0"/>
            </a:endParaRPr>
          </a:p>
          <a:p>
            <a:pPr marL="342900" indent="-342900">
              <a:buAutoNum type="arabicPeriod"/>
            </a:pPr>
            <a:endParaRPr lang="en-US" sz="1400" dirty="0">
              <a:latin typeface="Calibri" panose="020F0502020204030204" pitchFamily="34" charset="0"/>
              <a:cs typeface="Calibri" panose="020F0502020204030204" pitchFamily="34" charset="0"/>
            </a:endParaRPr>
          </a:p>
          <a:p>
            <a:endParaRPr lang="en-US" sz="1400" kern="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7974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DC36CD-F591-FB4B-98B5-AFEEBC3300DE}"/>
              </a:ext>
            </a:extLst>
          </p:cNvPr>
          <p:cNvSpPr>
            <a:spLocks noGrp="1"/>
          </p:cNvSpPr>
          <p:nvPr>
            <p:ph type="title"/>
          </p:nvPr>
        </p:nvSpPr>
        <p:spPr>
          <a:xfrm>
            <a:off x="681790" y="3175084"/>
            <a:ext cx="10828420" cy="507831"/>
          </a:xfrm>
        </p:spPr>
        <p:txBody>
          <a:bodyPr>
            <a:normAutofit fontScale="90000"/>
          </a:bodyPr>
          <a:lstStyle/>
          <a:p>
            <a:r>
              <a:rPr lang="en-US" sz="4800" b="1" dirty="0">
                <a:solidFill>
                  <a:schemeClr val="tx1"/>
                </a:solidFill>
                <a:latin typeface="Calibri" panose="020F0502020204030204" pitchFamily="34" charset="0"/>
                <a:cs typeface="Calibri" panose="020F0502020204030204" pitchFamily="34" charset="0"/>
              </a:rPr>
              <a:t>Q &amp; A</a:t>
            </a:r>
          </a:p>
        </p:txBody>
      </p:sp>
      <p:sp>
        <p:nvSpPr>
          <p:cNvPr id="4" name="Slide Number Placeholder 3">
            <a:extLst>
              <a:ext uri="{FF2B5EF4-FFF2-40B4-BE49-F238E27FC236}">
                <a16:creationId xmlns:a16="http://schemas.microsoft.com/office/drawing/2014/main" id="{738EE7AA-5735-DF47-83C6-ECE4E2BB332C}"/>
              </a:ext>
            </a:extLst>
          </p:cNvPr>
          <p:cNvSpPr>
            <a:spLocks noGrp="1"/>
          </p:cNvSpPr>
          <p:nvPr>
            <p:ph type="sldNum" sz="quarter" idx="10"/>
          </p:nvPr>
        </p:nvSpPr>
        <p:spPr/>
        <p:txBody>
          <a:bodyPr/>
          <a:lstStyle/>
          <a:p>
            <a:pPr>
              <a:defRPr/>
            </a:pPr>
            <a:fld id="{A48725E7-0BCD-FA4A-B64F-9E36BFFE79F3}" type="slidenum">
              <a:rPr lang="en-US" smtClean="0"/>
              <a:pPr>
                <a:defRPr/>
              </a:pPr>
              <a:t>23</a:t>
            </a:fld>
            <a:endParaRPr lang="en-US" dirty="0"/>
          </a:p>
        </p:txBody>
      </p:sp>
    </p:spTree>
    <p:extLst>
      <p:ext uri="{BB962C8B-B14F-4D97-AF65-F5344CB8AC3E}">
        <p14:creationId xmlns:p14="http://schemas.microsoft.com/office/powerpoint/2010/main" val="252192024"/>
      </p:ext>
    </p:extLst>
  </p:cSld>
  <p:clrMapOvr>
    <a:masterClrMapping/>
  </p:clrMapOvr>
  <mc:AlternateContent xmlns:mc="http://schemas.openxmlformats.org/markup-compatibility/2006" xmlns:p14="http://schemas.microsoft.com/office/powerpoint/2010/main">
    <mc:Choice Requires="p14">
      <p:transition spd="slow" p14:dur="2000" advTm="3438"/>
    </mc:Choice>
    <mc:Fallback xmlns="">
      <p:transition spd="slow" advTm="343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8C7E08-7199-4966-8DEC-E9B15A4B46C8}"/>
              </a:ext>
            </a:extLst>
          </p:cNvPr>
          <p:cNvSpPr>
            <a:spLocks noGrp="1"/>
          </p:cNvSpPr>
          <p:nvPr>
            <p:ph type="title"/>
          </p:nvPr>
        </p:nvSpPr>
        <p:spPr>
          <a:xfrm>
            <a:off x="620185" y="385928"/>
            <a:ext cx="10828420" cy="932509"/>
          </a:xfrm>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Estimated New Breast Cancer Cases </a:t>
            </a:r>
            <a:br>
              <a:rPr lang="en-US" sz="4000" b="1" dirty="0">
                <a:solidFill>
                  <a:srgbClr val="002060"/>
                </a:solidFill>
                <a:latin typeface="Calibri" panose="020F0502020204030204" pitchFamily="34" charset="0"/>
                <a:cs typeface="Calibri" panose="020F0502020204030204" pitchFamily="34" charset="0"/>
              </a:rPr>
            </a:br>
            <a:r>
              <a:rPr lang="en-US" sz="4000" b="1" dirty="0">
                <a:solidFill>
                  <a:srgbClr val="002060"/>
                </a:solidFill>
                <a:latin typeface="Calibri" panose="020F0502020204030204" pitchFamily="34" charset="0"/>
                <a:cs typeface="Calibri" panose="020F0502020204030204" pitchFamily="34" charset="0"/>
              </a:rPr>
              <a:t>Young Women &lt;</a:t>
            </a:r>
            <a:r>
              <a:rPr lang="ko-KR" altLang="en-US" sz="4000" b="1" dirty="0">
                <a:solidFill>
                  <a:srgbClr val="002060"/>
                </a:solidFill>
                <a:latin typeface="Calibri" panose="020F0502020204030204" pitchFamily="34" charset="0"/>
                <a:cs typeface="Calibri" panose="020F0502020204030204" pitchFamily="34" charset="0"/>
              </a:rPr>
              <a:t> </a:t>
            </a:r>
            <a:r>
              <a:rPr lang="en-US" sz="4000" b="1" dirty="0">
                <a:solidFill>
                  <a:srgbClr val="002060"/>
                </a:solidFill>
                <a:latin typeface="Calibri" panose="020F0502020204030204" pitchFamily="34" charset="0"/>
                <a:cs typeface="Calibri" panose="020F0502020204030204" pitchFamily="34" charset="0"/>
              </a:rPr>
              <a:t>50 years in 2019</a:t>
            </a:r>
          </a:p>
        </p:txBody>
      </p:sp>
      <p:sp>
        <p:nvSpPr>
          <p:cNvPr id="4" name="Slide Number Placeholder 3">
            <a:extLst>
              <a:ext uri="{FF2B5EF4-FFF2-40B4-BE49-F238E27FC236}">
                <a16:creationId xmlns:a16="http://schemas.microsoft.com/office/drawing/2014/main" id="{CD516079-3667-4AEC-8EB4-F54A8327CA8E}"/>
              </a:ext>
            </a:extLst>
          </p:cNvPr>
          <p:cNvSpPr>
            <a:spLocks noGrp="1"/>
          </p:cNvSpPr>
          <p:nvPr>
            <p:ph type="sldNum" sz="quarter" idx="10"/>
          </p:nvPr>
        </p:nvSpPr>
        <p:spPr/>
        <p:txBody>
          <a:bodyPr/>
          <a:lstStyle/>
          <a:p>
            <a:pPr>
              <a:defRPr/>
            </a:pPr>
            <a:fld id="{A48725E7-0BCD-FA4A-B64F-9E36BFFE79F3}" type="slidenum">
              <a:rPr lang="en-US" smtClean="0"/>
              <a:pPr>
                <a:defRPr/>
              </a:pPr>
              <a:t>3</a:t>
            </a:fld>
            <a:endParaRPr lang="en-US" dirty="0"/>
          </a:p>
        </p:txBody>
      </p:sp>
      <p:graphicFrame>
        <p:nvGraphicFramePr>
          <p:cNvPr id="2" name="Table 4">
            <a:extLst>
              <a:ext uri="{FF2B5EF4-FFF2-40B4-BE49-F238E27FC236}">
                <a16:creationId xmlns:a16="http://schemas.microsoft.com/office/drawing/2014/main" id="{AC46B48C-BCDC-43E6-97FC-5A16EAA42EA7}"/>
              </a:ext>
            </a:extLst>
          </p:cNvPr>
          <p:cNvGraphicFramePr>
            <a:graphicFrameLocks noGrp="1"/>
          </p:cNvGraphicFramePr>
          <p:nvPr>
            <p:extLst>
              <p:ext uri="{D42A27DB-BD31-4B8C-83A1-F6EECF244321}">
                <p14:modId xmlns:p14="http://schemas.microsoft.com/office/powerpoint/2010/main" val="2095304020"/>
              </p:ext>
            </p:extLst>
          </p:nvPr>
        </p:nvGraphicFramePr>
        <p:xfrm>
          <a:off x="751839" y="1821339"/>
          <a:ext cx="10828420" cy="3215321"/>
        </p:xfrm>
        <a:graphic>
          <a:graphicData uri="http://schemas.openxmlformats.org/drawingml/2006/table">
            <a:tbl>
              <a:tblPr firstRow="1" bandRow="1">
                <a:tableStyleId>{21E4AEA4-8DFA-4A89-87EB-49C32662AFE0}</a:tableStyleId>
              </a:tblPr>
              <a:tblGrid>
                <a:gridCol w="2707105">
                  <a:extLst>
                    <a:ext uri="{9D8B030D-6E8A-4147-A177-3AD203B41FA5}">
                      <a16:colId xmlns:a16="http://schemas.microsoft.com/office/drawing/2014/main" val="622171526"/>
                    </a:ext>
                  </a:extLst>
                </a:gridCol>
                <a:gridCol w="2698016">
                  <a:extLst>
                    <a:ext uri="{9D8B030D-6E8A-4147-A177-3AD203B41FA5}">
                      <a16:colId xmlns:a16="http://schemas.microsoft.com/office/drawing/2014/main" val="2386266612"/>
                    </a:ext>
                  </a:extLst>
                </a:gridCol>
                <a:gridCol w="2834640">
                  <a:extLst>
                    <a:ext uri="{9D8B030D-6E8A-4147-A177-3AD203B41FA5}">
                      <a16:colId xmlns:a16="http://schemas.microsoft.com/office/drawing/2014/main" val="1057954724"/>
                    </a:ext>
                  </a:extLst>
                </a:gridCol>
                <a:gridCol w="2588659">
                  <a:extLst>
                    <a:ext uri="{9D8B030D-6E8A-4147-A177-3AD203B41FA5}">
                      <a16:colId xmlns:a16="http://schemas.microsoft.com/office/drawing/2014/main" val="1069742143"/>
                    </a:ext>
                  </a:extLst>
                </a:gridCol>
              </a:tblGrid>
              <a:tr h="1507181">
                <a:tc>
                  <a:txBody>
                    <a:bodyPr/>
                    <a:lstStyle/>
                    <a:p>
                      <a:pPr algn="ctr"/>
                      <a:r>
                        <a:rPr lang="en-US" sz="2800" dirty="0">
                          <a:latin typeface="Calibri" panose="020F0502020204030204" pitchFamily="34" charset="0"/>
                          <a:cs typeface="Calibri" panose="020F0502020204030204" pitchFamily="34" charset="0"/>
                        </a:rPr>
                        <a:t>Age</a:t>
                      </a:r>
                    </a:p>
                  </a:txBody>
                  <a:tcPr anchor="ctr"/>
                </a:tc>
                <a:tc>
                  <a:txBody>
                    <a:bodyPr/>
                    <a:lstStyle/>
                    <a:p>
                      <a:pPr algn="ctr"/>
                      <a:r>
                        <a:rPr lang="en-US" sz="2800" dirty="0">
                          <a:latin typeface="Calibri" panose="020F0502020204030204" pitchFamily="34" charset="0"/>
                          <a:cs typeface="Calibri" panose="020F0502020204030204" pitchFamily="34" charset="0"/>
                        </a:rPr>
                        <a:t>Ductal Carcinoma In Situ (DCIS)</a:t>
                      </a:r>
                    </a:p>
                  </a:txBody>
                  <a:tcPr anchor="ctr"/>
                </a:tc>
                <a:tc>
                  <a:txBody>
                    <a:bodyPr/>
                    <a:lstStyle/>
                    <a:p>
                      <a:pPr algn="ctr"/>
                      <a:r>
                        <a:rPr lang="en-US" sz="2800" dirty="0">
                          <a:latin typeface="Calibri" panose="020F0502020204030204" pitchFamily="34" charset="0"/>
                          <a:cs typeface="Calibri" panose="020F0502020204030204" pitchFamily="34" charset="0"/>
                        </a:rPr>
                        <a:t>Invasive </a:t>
                      </a:r>
                    </a:p>
                  </a:txBody>
                  <a:tcPr anchor="ctr"/>
                </a:tc>
                <a:tc>
                  <a:txBody>
                    <a:bodyPr/>
                    <a:lstStyle/>
                    <a:p>
                      <a:pPr algn="ctr"/>
                      <a:r>
                        <a:rPr lang="en-US" sz="2800" dirty="0">
                          <a:latin typeface="Calibri" panose="020F0502020204030204" pitchFamily="34" charset="0"/>
                          <a:cs typeface="Calibri" panose="020F0502020204030204" pitchFamily="34" charset="0"/>
                        </a:rPr>
                        <a:t>Total</a:t>
                      </a:r>
                    </a:p>
                  </a:txBody>
                  <a:tcPr anchor="ctr"/>
                </a:tc>
                <a:extLst>
                  <a:ext uri="{0D108BD9-81ED-4DB2-BD59-A6C34878D82A}">
                    <a16:rowId xmlns:a16="http://schemas.microsoft.com/office/drawing/2014/main" val="453557742"/>
                  </a:ext>
                </a:extLst>
              </a:tr>
              <a:tr h="569380">
                <a:tc>
                  <a:txBody>
                    <a:bodyPr/>
                    <a:lstStyle/>
                    <a:p>
                      <a:pPr algn="ctr"/>
                      <a:r>
                        <a:rPr lang="en-US" sz="2800" b="1" dirty="0">
                          <a:latin typeface="Calibri" panose="020F0502020204030204" pitchFamily="34" charset="0"/>
                          <a:cs typeface="Calibri" panose="020F0502020204030204" pitchFamily="34" charset="0"/>
                        </a:rPr>
                        <a:t>&lt; 40 </a:t>
                      </a:r>
                    </a:p>
                  </a:txBody>
                  <a:tcPr/>
                </a:tc>
                <a:tc>
                  <a:txBody>
                    <a:bodyPr/>
                    <a:lstStyle/>
                    <a:p>
                      <a:pPr algn="ctr"/>
                      <a:r>
                        <a:rPr lang="en-US" sz="2800" dirty="0">
                          <a:latin typeface="Calibri" panose="020F0502020204030204" pitchFamily="34" charset="0"/>
                          <a:cs typeface="Calibri" panose="020F0502020204030204" pitchFamily="34" charset="0"/>
                        </a:rPr>
                        <a:t>1,180</a:t>
                      </a:r>
                    </a:p>
                  </a:txBody>
                  <a:tcPr/>
                </a:tc>
                <a:tc>
                  <a:txBody>
                    <a:bodyPr/>
                    <a:lstStyle/>
                    <a:p>
                      <a:pPr algn="ctr"/>
                      <a:r>
                        <a:rPr lang="en-US" sz="2800" dirty="0">
                          <a:latin typeface="Calibri" panose="020F0502020204030204" pitchFamily="34" charset="0"/>
                          <a:cs typeface="Calibri" panose="020F0502020204030204" pitchFamily="34" charset="0"/>
                        </a:rPr>
                        <a:t>11,870</a:t>
                      </a:r>
                    </a:p>
                  </a:txBody>
                  <a:tcPr/>
                </a:tc>
                <a:tc>
                  <a:txBody>
                    <a:bodyPr/>
                    <a:lstStyle/>
                    <a:p>
                      <a:pPr algn="ctr"/>
                      <a:endParaRPr lang="en-US" sz="2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12197370"/>
                  </a:ext>
                </a:extLst>
              </a:tr>
              <a:tr h="569380">
                <a:tc>
                  <a:txBody>
                    <a:bodyPr/>
                    <a:lstStyle/>
                    <a:p>
                      <a:pPr algn="ctr"/>
                      <a:r>
                        <a:rPr lang="en-US" sz="2800" b="1" dirty="0">
                          <a:latin typeface="Calibri" panose="020F0502020204030204" pitchFamily="34" charset="0"/>
                          <a:cs typeface="Calibri" panose="020F0502020204030204" pitchFamily="34" charset="0"/>
                        </a:rPr>
                        <a:t>40 – 49 </a:t>
                      </a:r>
                    </a:p>
                  </a:txBody>
                  <a:tcPr/>
                </a:tc>
                <a:tc>
                  <a:txBody>
                    <a:bodyPr/>
                    <a:lstStyle/>
                    <a:p>
                      <a:pPr algn="ctr"/>
                      <a:r>
                        <a:rPr lang="en-US" sz="2800" dirty="0">
                          <a:latin typeface="Calibri" panose="020F0502020204030204" pitchFamily="34" charset="0"/>
                          <a:cs typeface="Calibri" panose="020F0502020204030204" pitchFamily="34" charset="0"/>
                        </a:rPr>
                        <a:t>8,130</a:t>
                      </a:r>
                    </a:p>
                  </a:txBody>
                  <a:tcPr/>
                </a:tc>
                <a:tc>
                  <a:txBody>
                    <a:bodyPr/>
                    <a:lstStyle/>
                    <a:p>
                      <a:pPr algn="ctr"/>
                      <a:r>
                        <a:rPr lang="en-US" sz="2800" dirty="0">
                          <a:latin typeface="Calibri" panose="020F0502020204030204" pitchFamily="34" charset="0"/>
                          <a:cs typeface="Calibri" panose="020F0502020204030204" pitchFamily="34" charset="0"/>
                        </a:rPr>
                        <a:t>37,150</a:t>
                      </a:r>
                    </a:p>
                  </a:txBody>
                  <a:tcPr/>
                </a:tc>
                <a:tc>
                  <a:txBody>
                    <a:bodyPr/>
                    <a:lstStyle/>
                    <a:p>
                      <a:pPr algn="ctr"/>
                      <a:endParaRPr lang="en-US" sz="2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64170824"/>
                  </a:ext>
                </a:extLst>
              </a:tr>
              <a:tr h="569380">
                <a:tc>
                  <a:txBody>
                    <a:bodyPr/>
                    <a:lstStyle/>
                    <a:p>
                      <a:pPr algn="ctr"/>
                      <a:r>
                        <a:rPr lang="en-US" sz="2800" b="1" dirty="0">
                          <a:latin typeface="Calibri" panose="020F0502020204030204" pitchFamily="34" charset="0"/>
                          <a:cs typeface="Calibri" panose="020F0502020204030204" pitchFamily="34" charset="0"/>
                        </a:rPr>
                        <a:t>Total </a:t>
                      </a:r>
                    </a:p>
                  </a:txBody>
                  <a:tcPr/>
                </a:tc>
                <a:tc>
                  <a:txBody>
                    <a:bodyPr/>
                    <a:lstStyle/>
                    <a:p>
                      <a:pPr algn="ctr"/>
                      <a:r>
                        <a:rPr lang="en-US" sz="2800" b="1" dirty="0">
                          <a:latin typeface="Calibri" panose="020F0502020204030204" pitchFamily="34" charset="0"/>
                          <a:cs typeface="Calibri" panose="020F0502020204030204" pitchFamily="34" charset="0"/>
                        </a:rPr>
                        <a:t>9,310 (16%)</a:t>
                      </a:r>
                    </a:p>
                  </a:txBody>
                  <a:tcPr/>
                </a:tc>
                <a:tc>
                  <a:txBody>
                    <a:bodyPr/>
                    <a:lstStyle/>
                    <a:p>
                      <a:pPr algn="ctr"/>
                      <a:r>
                        <a:rPr lang="en-US" sz="2800" b="1" dirty="0">
                          <a:latin typeface="Calibri" panose="020F0502020204030204" pitchFamily="34" charset="0"/>
                          <a:cs typeface="Calibri" panose="020F0502020204030204" pitchFamily="34" charset="0"/>
                        </a:rPr>
                        <a:t>49,020 (84%) </a:t>
                      </a:r>
                    </a:p>
                  </a:txBody>
                  <a:tcPr/>
                </a:tc>
                <a:tc>
                  <a:txBody>
                    <a:bodyPr/>
                    <a:lstStyle/>
                    <a:p>
                      <a:pPr algn="ctr"/>
                      <a:r>
                        <a:rPr lang="en-US" sz="2800" b="1" dirty="0">
                          <a:latin typeface="Calibri" panose="020F0502020204030204" pitchFamily="34" charset="0"/>
                          <a:cs typeface="Calibri" panose="020F0502020204030204" pitchFamily="34" charset="0"/>
                        </a:rPr>
                        <a:t>58,330</a:t>
                      </a:r>
                    </a:p>
                  </a:txBody>
                  <a:tcPr/>
                </a:tc>
                <a:extLst>
                  <a:ext uri="{0D108BD9-81ED-4DB2-BD59-A6C34878D82A}">
                    <a16:rowId xmlns:a16="http://schemas.microsoft.com/office/drawing/2014/main" val="3652628551"/>
                  </a:ext>
                </a:extLst>
              </a:tr>
            </a:tbl>
          </a:graphicData>
        </a:graphic>
      </p:graphicFrame>
      <p:sp>
        <p:nvSpPr>
          <p:cNvPr id="6" name="TextBox 5">
            <a:extLst>
              <a:ext uri="{FF2B5EF4-FFF2-40B4-BE49-F238E27FC236}">
                <a16:creationId xmlns:a16="http://schemas.microsoft.com/office/drawing/2014/main" id="{2283B1B6-4CD1-4A52-BE82-ECB0C6A92E26}"/>
              </a:ext>
            </a:extLst>
          </p:cNvPr>
          <p:cNvSpPr txBox="1"/>
          <p:nvPr/>
        </p:nvSpPr>
        <p:spPr>
          <a:xfrm>
            <a:off x="751839" y="5036660"/>
            <a:ext cx="6858000" cy="276999"/>
          </a:xfrm>
          <a:prstGeom prst="rect">
            <a:avLst/>
          </a:prstGeom>
          <a:noFill/>
        </p:spPr>
        <p:txBody>
          <a:bodyPr wrap="square">
            <a:spAutoFit/>
          </a:bodyPr>
          <a:lstStyle/>
          <a:p>
            <a:r>
              <a:rPr lang="en-US" sz="1200" dirty="0">
                <a:cs typeface="Calibri" panose="020F0502020204030204" pitchFamily="34" charset="0"/>
              </a:rPr>
              <a:t>©2019, American Cancer Society, Inc., Surveillance Research</a:t>
            </a:r>
          </a:p>
        </p:txBody>
      </p:sp>
    </p:spTree>
    <p:extLst>
      <p:ext uri="{BB962C8B-B14F-4D97-AF65-F5344CB8AC3E}">
        <p14:creationId xmlns:p14="http://schemas.microsoft.com/office/powerpoint/2010/main" val="4252257429"/>
      </p:ext>
    </p:extLst>
  </p:cSld>
  <p:clrMapOvr>
    <a:masterClrMapping/>
  </p:clrMapOvr>
  <mc:AlternateContent xmlns:mc="http://schemas.openxmlformats.org/markup-compatibility/2006" xmlns:p14="http://schemas.microsoft.com/office/powerpoint/2010/main">
    <mc:Choice Requires="p14">
      <p:transition spd="slow" p14:dur="2000" advTm="21739"/>
    </mc:Choice>
    <mc:Fallback xmlns="">
      <p:transition spd="slow" advTm="2173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A7855D-AFFC-8442-9499-520B89621251}"/>
              </a:ext>
            </a:extLst>
          </p:cNvPr>
          <p:cNvSpPr>
            <a:spLocks noGrp="1"/>
          </p:cNvSpPr>
          <p:nvPr>
            <p:ph type="title"/>
          </p:nvPr>
        </p:nvSpPr>
        <p:spPr>
          <a:xfrm>
            <a:off x="681790" y="568029"/>
            <a:ext cx="10828420" cy="507831"/>
          </a:xfrm>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Young Women with Breast Cancer (YWBC) </a:t>
            </a:r>
            <a:r>
              <a:rPr lang="en-US" sz="4000" baseline="30000" dirty="0">
                <a:solidFill>
                  <a:srgbClr val="002060"/>
                </a:solidFill>
                <a:latin typeface="Calibri" panose="020F0502020204030204" pitchFamily="34" charset="0"/>
                <a:cs typeface="Calibri" panose="020F0502020204030204" pitchFamily="34" charset="0"/>
              </a:rPr>
              <a:t>2, 3</a:t>
            </a:r>
          </a:p>
        </p:txBody>
      </p:sp>
      <p:sp>
        <p:nvSpPr>
          <p:cNvPr id="4" name="Slide Number Placeholder 3">
            <a:extLst>
              <a:ext uri="{FF2B5EF4-FFF2-40B4-BE49-F238E27FC236}">
                <a16:creationId xmlns:a16="http://schemas.microsoft.com/office/drawing/2014/main" id="{316A8C41-189C-0847-A0BB-6B8849C73307}"/>
              </a:ext>
            </a:extLst>
          </p:cNvPr>
          <p:cNvSpPr>
            <a:spLocks noGrp="1"/>
          </p:cNvSpPr>
          <p:nvPr>
            <p:ph type="sldNum" sz="quarter" idx="10"/>
          </p:nvPr>
        </p:nvSpPr>
        <p:spPr/>
        <p:txBody>
          <a:bodyPr/>
          <a:lstStyle/>
          <a:p>
            <a:pPr>
              <a:defRPr/>
            </a:pPr>
            <a:fld id="{5A0BCCF5-4884-6E4B-9EA1-561DD01E3524}" type="slidenum">
              <a:rPr lang="en-US" smtClean="0"/>
              <a:pPr>
                <a:defRPr/>
              </a:pPr>
              <a:t>4</a:t>
            </a:fld>
            <a:endParaRPr lang="en-US" dirty="0"/>
          </a:p>
        </p:txBody>
      </p:sp>
      <p:pic>
        <p:nvPicPr>
          <p:cNvPr id="11" name="Content Placeholder 5" descr="DNA">
            <a:extLst>
              <a:ext uri="{FF2B5EF4-FFF2-40B4-BE49-F238E27FC236}">
                <a16:creationId xmlns:a16="http://schemas.microsoft.com/office/drawing/2014/main" id="{CB59FB12-F5C7-40DA-A14B-44AD00C177A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8853" y="1966894"/>
            <a:ext cx="1770018" cy="1770018"/>
          </a:xfrm>
          <a:prstGeom prst="rect">
            <a:avLst/>
          </a:prstGeom>
        </p:spPr>
      </p:pic>
      <p:sp>
        <p:nvSpPr>
          <p:cNvPr id="13" name="TextBox 12">
            <a:extLst>
              <a:ext uri="{FF2B5EF4-FFF2-40B4-BE49-F238E27FC236}">
                <a16:creationId xmlns:a16="http://schemas.microsoft.com/office/drawing/2014/main" id="{75002003-D478-4B35-A915-83838C161401}"/>
              </a:ext>
            </a:extLst>
          </p:cNvPr>
          <p:cNvSpPr txBox="1"/>
          <p:nvPr/>
        </p:nvSpPr>
        <p:spPr>
          <a:xfrm>
            <a:off x="5132937" y="1781441"/>
            <a:ext cx="6639684" cy="2246769"/>
          </a:xfrm>
          <a:prstGeom prst="rect">
            <a:avLst/>
          </a:prstGeom>
          <a:noFill/>
        </p:spPr>
        <p:txBody>
          <a:bodyPr wrap="square" rtlCol="0">
            <a:spAutoFit/>
          </a:bodyPr>
          <a:lstStyle/>
          <a:p>
            <a:pPr marL="457200" indent="-457200">
              <a:buFont typeface="Wingdings" pitchFamily="2" charset="2"/>
              <a:buChar char="§"/>
            </a:pPr>
            <a:r>
              <a:rPr lang="en-US" sz="2800" dirty="0">
                <a:latin typeface="Calibri" panose="020F0502020204030204" pitchFamily="34" charset="0"/>
                <a:ea typeface="Malgun Gothic" panose="020B0503020000020004" pitchFamily="34" charset="-127"/>
                <a:cs typeface="Calibri" panose="020F0502020204030204" pitchFamily="34" charset="0"/>
              </a:rPr>
              <a:t>Often delayed diagnosis </a:t>
            </a:r>
          </a:p>
          <a:p>
            <a:pPr marL="457200" indent="-457200">
              <a:buFont typeface="Wingdings" pitchFamily="2" charset="2"/>
              <a:buChar char="§"/>
            </a:pPr>
            <a:r>
              <a:rPr lang="en-US" sz="2800" dirty="0">
                <a:latin typeface="Calibri" panose="020F0502020204030204" pitchFamily="34" charset="0"/>
                <a:ea typeface="Malgun Gothic" panose="020B0503020000020004" pitchFamily="34" charset="-127"/>
                <a:cs typeface="Calibri" panose="020F0502020204030204" pitchFamily="34" charset="0"/>
              </a:rPr>
              <a:t>Aggressive subtypes common</a:t>
            </a:r>
          </a:p>
          <a:p>
            <a:pPr marL="457200" indent="-457200">
              <a:buFont typeface="Wingdings" pitchFamily="2" charset="2"/>
              <a:buChar char="§"/>
            </a:pPr>
            <a:r>
              <a:rPr lang="en-US" sz="2800" dirty="0">
                <a:latin typeface="Calibri" panose="020F0502020204030204" pitchFamily="34" charset="0"/>
                <a:ea typeface="Malgun Gothic" panose="020B0503020000020004" pitchFamily="34" charset="-127"/>
                <a:cs typeface="Calibri" panose="020F0502020204030204" pitchFamily="34" charset="0"/>
              </a:rPr>
              <a:t>Intensive cancer treatment </a:t>
            </a:r>
          </a:p>
          <a:p>
            <a:pPr marL="457200" indent="-457200">
              <a:buFont typeface="Wingdings" pitchFamily="2" charset="2"/>
              <a:buChar char="§"/>
            </a:pPr>
            <a:r>
              <a:rPr lang="en-US" sz="2800" dirty="0">
                <a:latin typeface="Calibri" panose="020F0502020204030204" pitchFamily="34" charset="0"/>
                <a:ea typeface="Malgun Gothic" panose="020B0503020000020004" pitchFamily="34" charset="-127"/>
                <a:cs typeface="Calibri" panose="020F0502020204030204" pitchFamily="34" charset="0"/>
              </a:rPr>
              <a:t>Treatment-induced premature menopause </a:t>
            </a:r>
          </a:p>
        </p:txBody>
      </p:sp>
      <p:sp>
        <p:nvSpPr>
          <p:cNvPr id="14" name="TextBox 13">
            <a:extLst>
              <a:ext uri="{FF2B5EF4-FFF2-40B4-BE49-F238E27FC236}">
                <a16:creationId xmlns:a16="http://schemas.microsoft.com/office/drawing/2014/main" id="{2A365A0B-1A3B-4929-892B-7BFE5EAAA9D0}"/>
              </a:ext>
            </a:extLst>
          </p:cNvPr>
          <p:cNvSpPr txBox="1"/>
          <p:nvPr/>
        </p:nvSpPr>
        <p:spPr>
          <a:xfrm>
            <a:off x="5132937" y="4360308"/>
            <a:ext cx="5903084" cy="2677656"/>
          </a:xfrm>
          <a:prstGeom prst="rect">
            <a:avLst/>
          </a:prstGeom>
          <a:noFill/>
        </p:spPr>
        <p:txBody>
          <a:bodyPr wrap="square" rtlCol="0">
            <a:spAutoFit/>
          </a:bodyPr>
          <a:lstStyle/>
          <a:p>
            <a:pPr marL="457200" indent="-457200">
              <a:buFont typeface="Wingdings" pitchFamily="2" charset="2"/>
              <a:buChar char="§"/>
            </a:pPr>
            <a:r>
              <a:rPr lang="en-US" sz="2800" dirty="0">
                <a:latin typeface="Calibri" panose="020F0502020204030204" pitchFamily="34" charset="0"/>
                <a:ea typeface="Malgun Gothic" panose="020B0503020000020004" pitchFamily="34" charset="-127"/>
                <a:cs typeface="Calibri" panose="020F0502020204030204" pitchFamily="34" charset="0"/>
              </a:rPr>
              <a:t>May have young children at home </a:t>
            </a:r>
          </a:p>
          <a:p>
            <a:pPr marL="457200" indent="-457200">
              <a:buFont typeface="Wingdings" pitchFamily="2" charset="2"/>
              <a:buChar char="§"/>
            </a:pPr>
            <a:r>
              <a:rPr lang="en-US" sz="2800" dirty="0">
                <a:latin typeface="Calibri" panose="020F0502020204030204" pitchFamily="34" charset="0"/>
                <a:ea typeface="Malgun Gothic" panose="020B0503020000020004" pitchFamily="34" charset="-127"/>
                <a:cs typeface="Calibri" panose="020F0502020204030204" pitchFamily="34" charset="0"/>
              </a:rPr>
              <a:t>Concerns about future fertility </a:t>
            </a:r>
          </a:p>
          <a:p>
            <a:pPr marL="457200" indent="-457200">
              <a:buFont typeface="Wingdings" pitchFamily="2" charset="2"/>
              <a:buChar char="§"/>
            </a:pPr>
            <a:r>
              <a:rPr lang="en-US" sz="2800" dirty="0">
                <a:latin typeface="Calibri" panose="020F0502020204030204" pitchFamily="34" charset="0"/>
                <a:ea typeface="Malgun Gothic" panose="020B0503020000020004" pitchFamily="34" charset="-127"/>
                <a:cs typeface="Calibri" panose="020F0502020204030204" pitchFamily="34" charset="0"/>
              </a:rPr>
              <a:t>Establishing or in mid-career </a:t>
            </a:r>
          </a:p>
          <a:p>
            <a:pPr marL="457200" indent="-457200">
              <a:buFont typeface="Wingdings" pitchFamily="2" charset="2"/>
              <a:buChar char="§"/>
            </a:pPr>
            <a:r>
              <a:rPr lang="en-US" sz="2800" dirty="0">
                <a:latin typeface="Calibri" panose="020F0502020204030204" pitchFamily="34" charset="0"/>
                <a:ea typeface="Malgun Gothic" panose="020B0503020000020004" pitchFamily="34" charset="-127"/>
                <a:cs typeface="Calibri" panose="020F0502020204030204" pitchFamily="34" charset="0"/>
              </a:rPr>
              <a:t>Financial concerns </a:t>
            </a:r>
          </a:p>
          <a:p>
            <a:pPr marL="457200" indent="-457200">
              <a:buFont typeface="Wingdings" pitchFamily="2" charset="2"/>
              <a:buChar char="§"/>
            </a:pPr>
            <a:r>
              <a:rPr lang="en-US" sz="2800" dirty="0">
                <a:latin typeface="Calibri" panose="020F0502020204030204" pitchFamily="34" charset="0"/>
                <a:ea typeface="Malgun Gothic" panose="020B0503020000020004" pitchFamily="34" charset="-127"/>
                <a:cs typeface="Calibri" panose="020F0502020204030204" pitchFamily="34" charset="0"/>
              </a:rPr>
              <a:t>Partner concerns</a:t>
            </a:r>
          </a:p>
          <a:p>
            <a:pPr marL="457200" indent="-457200">
              <a:buFont typeface="Wingdings" pitchFamily="2" charset="2"/>
              <a:buChar char="§"/>
            </a:pPr>
            <a:endParaRPr lang="en-US" sz="2800" dirty="0">
              <a:latin typeface="Calibri" panose="020F0502020204030204" pitchFamily="34" charset="0"/>
              <a:ea typeface="Malgun Gothic" panose="020B0503020000020004" pitchFamily="34" charset="-127"/>
              <a:cs typeface="Calibri" panose="020F0502020204030204" pitchFamily="34" charset="0"/>
            </a:endParaRPr>
          </a:p>
        </p:txBody>
      </p:sp>
      <p:pic>
        <p:nvPicPr>
          <p:cNvPr id="15" name="Graphic 14" descr="Briefcase">
            <a:extLst>
              <a:ext uri="{FF2B5EF4-FFF2-40B4-BE49-F238E27FC236}">
                <a16:creationId xmlns:a16="http://schemas.microsoft.com/office/drawing/2014/main" id="{25F641D3-39E4-416E-921A-BA068E1BB6B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55615" y="5070525"/>
            <a:ext cx="1257223" cy="1257223"/>
          </a:xfrm>
          <a:prstGeom prst="rect">
            <a:avLst/>
          </a:prstGeom>
        </p:spPr>
      </p:pic>
      <p:pic>
        <p:nvPicPr>
          <p:cNvPr id="16" name="Graphic 15" descr="Money">
            <a:extLst>
              <a:ext uri="{FF2B5EF4-FFF2-40B4-BE49-F238E27FC236}">
                <a16:creationId xmlns:a16="http://schemas.microsoft.com/office/drawing/2014/main" id="{108E14B9-4DFB-429F-80BA-DCAAAE019B4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683292" y="3879268"/>
            <a:ext cx="1424231" cy="1424231"/>
          </a:xfrm>
          <a:prstGeom prst="rect">
            <a:avLst/>
          </a:prstGeom>
        </p:spPr>
      </p:pic>
      <p:pic>
        <p:nvPicPr>
          <p:cNvPr id="6" name="Graphic 5" descr="Medicine with solid fill">
            <a:extLst>
              <a:ext uri="{FF2B5EF4-FFF2-40B4-BE49-F238E27FC236}">
                <a16:creationId xmlns:a16="http://schemas.microsoft.com/office/drawing/2014/main" id="{FFCBF576-6717-425A-85ED-EF6B94F0B88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899217" y="1925404"/>
            <a:ext cx="1770018" cy="1901858"/>
          </a:xfrm>
          <a:prstGeom prst="rect">
            <a:avLst/>
          </a:prstGeom>
        </p:spPr>
      </p:pic>
      <p:pic>
        <p:nvPicPr>
          <p:cNvPr id="18" name="Graphic 17" descr="Social network with solid fill">
            <a:extLst>
              <a:ext uri="{FF2B5EF4-FFF2-40B4-BE49-F238E27FC236}">
                <a16:creationId xmlns:a16="http://schemas.microsoft.com/office/drawing/2014/main" id="{C21245D8-BED4-4434-BFFA-EA3EC0F987F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985264" y="4954210"/>
            <a:ext cx="1321532" cy="1321532"/>
          </a:xfrm>
          <a:prstGeom prst="rect">
            <a:avLst/>
          </a:prstGeom>
        </p:spPr>
      </p:pic>
      <p:pic>
        <p:nvPicPr>
          <p:cNvPr id="20" name="Graphic 19" descr="Hourglass 30% with solid fill">
            <a:extLst>
              <a:ext uri="{FF2B5EF4-FFF2-40B4-BE49-F238E27FC236}">
                <a16:creationId xmlns:a16="http://schemas.microsoft.com/office/drawing/2014/main" id="{E1CCF372-853D-46D4-9C46-DE3BDD852A2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770617" y="1980687"/>
            <a:ext cx="1628389" cy="1716048"/>
          </a:xfrm>
          <a:prstGeom prst="rect">
            <a:avLst/>
          </a:prstGeom>
        </p:spPr>
      </p:pic>
      <p:pic>
        <p:nvPicPr>
          <p:cNvPr id="22" name="Graphic 21" descr="Baby crawling with solid fill">
            <a:extLst>
              <a:ext uri="{FF2B5EF4-FFF2-40B4-BE49-F238E27FC236}">
                <a16:creationId xmlns:a16="http://schemas.microsoft.com/office/drawing/2014/main" id="{F2552F27-8DF3-41DE-8491-76E2C66EEB9E}"/>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262591" y="3995581"/>
            <a:ext cx="1503082" cy="1503082"/>
          </a:xfrm>
          <a:prstGeom prst="rect">
            <a:avLst/>
          </a:prstGeom>
        </p:spPr>
      </p:pic>
    </p:spTree>
    <p:extLst>
      <p:ext uri="{BB962C8B-B14F-4D97-AF65-F5344CB8AC3E}">
        <p14:creationId xmlns:p14="http://schemas.microsoft.com/office/powerpoint/2010/main" val="2852895258"/>
      </p:ext>
    </p:extLst>
  </p:cSld>
  <p:clrMapOvr>
    <a:masterClrMapping/>
  </p:clrMapOvr>
  <mc:AlternateContent xmlns:mc="http://schemas.openxmlformats.org/markup-compatibility/2006" xmlns:p14="http://schemas.microsoft.com/office/powerpoint/2010/main">
    <mc:Choice Requires="p14">
      <p:transition spd="slow" p14:dur="2000" advTm="52930"/>
    </mc:Choice>
    <mc:Fallback xmlns="">
      <p:transition spd="slow" advTm="5293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27FDB3E-DA20-814A-8C49-26255DF71FDC}"/>
              </a:ext>
            </a:extLst>
          </p:cNvPr>
          <p:cNvSpPr>
            <a:spLocks noGrp="1"/>
          </p:cNvSpPr>
          <p:nvPr>
            <p:ph type="sldNum" sz="quarter" idx="10"/>
          </p:nvPr>
        </p:nvSpPr>
        <p:spPr/>
        <p:txBody>
          <a:bodyPr/>
          <a:lstStyle/>
          <a:p>
            <a:pPr>
              <a:defRPr/>
            </a:pPr>
            <a:fld id="{6E185F3A-9EB0-004F-8466-36A321E6E181}" type="slidenum">
              <a:rPr lang="en-US" smtClean="0"/>
              <a:pPr>
                <a:defRPr/>
              </a:pPr>
              <a:t>5</a:t>
            </a:fld>
            <a:endParaRPr lang="en-US" dirty="0"/>
          </a:p>
        </p:txBody>
      </p:sp>
      <p:sp>
        <p:nvSpPr>
          <p:cNvPr id="3" name="Text Placeholder 2">
            <a:extLst>
              <a:ext uri="{FF2B5EF4-FFF2-40B4-BE49-F238E27FC236}">
                <a16:creationId xmlns:a16="http://schemas.microsoft.com/office/drawing/2014/main" id="{2BD84EAB-DAF5-CE42-AB88-E6636B682182}"/>
              </a:ext>
            </a:extLst>
          </p:cNvPr>
          <p:cNvSpPr>
            <a:spLocks noGrp="1"/>
          </p:cNvSpPr>
          <p:nvPr>
            <p:ph type="body" sz="quarter" idx="12"/>
          </p:nvPr>
        </p:nvSpPr>
        <p:spPr>
          <a:xfrm>
            <a:off x="123825" y="2406088"/>
            <a:ext cx="11944349" cy="3242310"/>
          </a:xfrm>
        </p:spPr>
        <p:txBody>
          <a:bodyPr>
            <a:normAutofit fontScale="92500" lnSpcReduction="10000"/>
          </a:bodyPr>
          <a:lstStyle/>
          <a:p>
            <a:pPr marL="0" indent="0">
              <a:buNone/>
            </a:pPr>
            <a:r>
              <a:rPr lang="en-US" sz="7200" b="1" i="1" dirty="0">
                <a:solidFill>
                  <a:srgbClr val="FBDE00"/>
                </a:solidFill>
                <a:latin typeface="Athelas" panose="02000503000000020003" pitchFamily="2" charset="77"/>
                <a:cs typeface="Calibri" panose="020F0502020204030204" pitchFamily="34" charset="0"/>
              </a:rPr>
              <a:t>		    </a:t>
            </a:r>
            <a:r>
              <a:rPr lang="en-US" sz="7200" b="1" i="1" dirty="0">
                <a:solidFill>
                  <a:srgbClr val="FBDE00"/>
                </a:solidFill>
                <a:latin typeface="Athelas" panose="02000503000000020003" pitchFamily="2" charset="77"/>
                <a:cs typeface="Beirut" pitchFamily="2" charset="-78"/>
              </a:rPr>
              <a:t>Sleep </a:t>
            </a:r>
          </a:p>
          <a:p>
            <a:pPr marL="0" indent="0" algn="ctr">
              <a:buNone/>
            </a:pPr>
            <a:r>
              <a:rPr lang="en-US" sz="4400" dirty="0">
                <a:solidFill>
                  <a:srgbClr val="FBDE00"/>
                </a:solidFill>
                <a:latin typeface="Athelas" panose="02000503000000020003" pitchFamily="2" charset="77"/>
              </a:rPr>
              <a:t>The human fundamental need </a:t>
            </a:r>
          </a:p>
          <a:p>
            <a:pPr marL="0" indent="0" algn="ctr">
              <a:buNone/>
            </a:pPr>
            <a:r>
              <a:rPr lang="ko-KR" altLang="en-US" sz="4400" dirty="0">
                <a:solidFill>
                  <a:srgbClr val="FBDE00"/>
                </a:solidFill>
                <a:latin typeface="Athelas" panose="02000503000000020003" pitchFamily="2" charset="77"/>
              </a:rPr>
              <a:t> </a:t>
            </a:r>
            <a:r>
              <a:rPr lang="en-US" sz="4400" dirty="0">
                <a:solidFill>
                  <a:srgbClr val="FBDE00"/>
                </a:solidFill>
                <a:latin typeface="Athelas" panose="02000503000000020003" pitchFamily="2" charset="77"/>
              </a:rPr>
              <a:t>to perform day-to-day function</a:t>
            </a:r>
            <a:endParaRPr lang="en-US" sz="4400" b="1" i="1" dirty="0">
              <a:solidFill>
                <a:srgbClr val="FBDE00"/>
              </a:solidFill>
              <a:latin typeface="Athelas" panose="02000503000000020003" pitchFamily="2" charset="77"/>
              <a:cs typeface="Calibri" panose="020F0502020204030204" pitchFamily="34" charset="0"/>
            </a:endParaRPr>
          </a:p>
          <a:p>
            <a:pPr marL="0" indent="0">
              <a:buNone/>
            </a:pPr>
            <a:r>
              <a:rPr lang="en-US" sz="7200" b="1" i="1" dirty="0">
                <a:solidFill>
                  <a:srgbClr val="FBDE00"/>
                </a:solidFill>
                <a:latin typeface="Athelas" panose="02000503000000020003" pitchFamily="2" charset="77"/>
                <a:cs typeface="Calibri" panose="020F0502020204030204" pitchFamily="34" charset="0"/>
              </a:rPr>
              <a:t> </a:t>
            </a:r>
          </a:p>
        </p:txBody>
      </p:sp>
      <p:sp>
        <p:nvSpPr>
          <p:cNvPr id="5" name="Rectangle 4">
            <a:extLst>
              <a:ext uri="{FF2B5EF4-FFF2-40B4-BE49-F238E27FC236}">
                <a16:creationId xmlns:a16="http://schemas.microsoft.com/office/drawing/2014/main" id="{5A325D39-333F-794D-86E3-27181678B701}"/>
              </a:ext>
            </a:extLst>
          </p:cNvPr>
          <p:cNvSpPr/>
          <p:nvPr/>
        </p:nvSpPr>
        <p:spPr bwMode="auto">
          <a:xfrm>
            <a:off x="914400" y="1623060"/>
            <a:ext cx="1725283" cy="1207698"/>
          </a:xfrm>
          <a:prstGeom prst="rect">
            <a:avLst/>
          </a:prstGeom>
          <a:solidFill>
            <a:srgbClr val="00356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820988"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74863858"/>
      </p:ext>
    </p:extLst>
  </p:cSld>
  <p:clrMapOvr>
    <a:masterClrMapping/>
  </p:clrMapOvr>
  <mc:AlternateContent xmlns:mc="http://schemas.openxmlformats.org/markup-compatibility/2006" xmlns:p14="http://schemas.microsoft.com/office/powerpoint/2010/main">
    <mc:Choice Requires="p14">
      <p:transition spd="slow" p14:dur="2000" advTm="10693"/>
    </mc:Choice>
    <mc:Fallback xmlns="">
      <p:transition spd="slow" advTm="1069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59DE29-1BFF-2545-A6DD-854DFA95801A}"/>
              </a:ext>
            </a:extLst>
          </p:cNvPr>
          <p:cNvSpPr>
            <a:spLocks noGrp="1"/>
          </p:cNvSpPr>
          <p:nvPr>
            <p:ph type="title"/>
          </p:nvPr>
        </p:nvSpPr>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Sleep Health </a:t>
            </a:r>
            <a:r>
              <a:rPr lang="en-US" sz="4000" baseline="30000" dirty="0">
                <a:solidFill>
                  <a:srgbClr val="002060"/>
                </a:solidFill>
                <a:latin typeface="Calibri" panose="020F0502020204030204" pitchFamily="34" charset="0"/>
                <a:cs typeface="Calibri" panose="020F0502020204030204" pitchFamily="34" charset="0"/>
              </a:rPr>
              <a:t>4</a:t>
            </a:r>
          </a:p>
        </p:txBody>
      </p:sp>
      <p:sp>
        <p:nvSpPr>
          <p:cNvPr id="4" name="Slide Number Placeholder 3">
            <a:extLst>
              <a:ext uri="{FF2B5EF4-FFF2-40B4-BE49-F238E27FC236}">
                <a16:creationId xmlns:a16="http://schemas.microsoft.com/office/drawing/2014/main" id="{FD57EE69-0B5B-5943-AD36-192BCBE7863C}"/>
              </a:ext>
            </a:extLst>
          </p:cNvPr>
          <p:cNvSpPr>
            <a:spLocks noGrp="1"/>
          </p:cNvSpPr>
          <p:nvPr>
            <p:ph type="sldNum" sz="quarter" idx="10"/>
          </p:nvPr>
        </p:nvSpPr>
        <p:spPr/>
        <p:txBody>
          <a:bodyPr/>
          <a:lstStyle/>
          <a:p>
            <a:pPr>
              <a:defRPr/>
            </a:pPr>
            <a:fld id="{A48725E7-0BCD-FA4A-B64F-9E36BFFE79F3}" type="slidenum">
              <a:rPr lang="en-US" smtClean="0"/>
              <a:pPr>
                <a:defRPr/>
              </a:pPr>
              <a:t>6</a:t>
            </a:fld>
            <a:endParaRPr lang="en-US" dirty="0"/>
          </a:p>
        </p:txBody>
      </p:sp>
      <p:pic>
        <p:nvPicPr>
          <p:cNvPr id="8" name="Picture 7">
            <a:extLst>
              <a:ext uri="{FF2B5EF4-FFF2-40B4-BE49-F238E27FC236}">
                <a16:creationId xmlns:a16="http://schemas.microsoft.com/office/drawing/2014/main" id="{5F5078E1-49AB-A14A-B67B-A0D7FB10196F}"/>
              </a:ext>
            </a:extLst>
          </p:cNvPr>
          <p:cNvPicPr>
            <a:picLocks noChangeAspect="1"/>
          </p:cNvPicPr>
          <p:nvPr/>
        </p:nvPicPr>
        <p:blipFill>
          <a:blip r:embed="rId3"/>
          <a:stretch>
            <a:fillRect/>
          </a:stretch>
        </p:blipFill>
        <p:spPr>
          <a:xfrm>
            <a:off x="928335" y="1155792"/>
            <a:ext cx="10423874" cy="5093006"/>
          </a:xfrm>
          <a:prstGeom prst="rect">
            <a:avLst/>
          </a:prstGeom>
        </p:spPr>
      </p:pic>
    </p:spTree>
    <p:extLst>
      <p:ext uri="{BB962C8B-B14F-4D97-AF65-F5344CB8AC3E}">
        <p14:creationId xmlns:p14="http://schemas.microsoft.com/office/powerpoint/2010/main" val="350626892"/>
      </p:ext>
    </p:extLst>
  </p:cSld>
  <p:clrMapOvr>
    <a:masterClrMapping/>
  </p:clrMapOvr>
  <mc:AlternateContent xmlns:mc="http://schemas.openxmlformats.org/markup-compatibility/2006" xmlns:p14="http://schemas.microsoft.com/office/powerpoint/2010/main">
    <mc:Choice Requires="p14">
      <p:transition spd="slow" p14:dur="2000" advTm="21597"/>
    </mc:Choice>
    <mc:Fallback xmlns="">
      <p:transition spd="slow" advTm="2159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09F1EA2-A96F-3043-9267-CC06341ED1DD}"/>
              </a:ext>
            </a:extLst>
          </p:cNvPr>
          <p:cNvSpPr>
            <a:spLocks noGrp="1"/>
          </p:cNvSpPr>
          <p:nvPr>
            <p:ph type="body" sz="quarter" idx="12"/>
          </p:nvPr>
        </p:nvSpPr>
        <p:spPr>
          <a:xfrm>
            <a:off x="584803" y="1784863"/>
            <a:ext cx="7512434" cy="4075308"/>
          </a:xfrm>
        </p:spPr>
        <p:txBody>
          <a:bodyPr/>
          <a:lstStyle/>
          <a:p>
            <a:pPr>
              <a:buFont typeface="Wingdings" pitchFamily="2" charset="2"/>
              <a:buChar char="§"/>
            </a:pPr>
            <a:r>
              <a:rPr lang="en-US" sz="3200" b="0" dirty="0">
                <a:solidFill>
                  <a:schemeClr val="tx1"/>
                </a:solidFill>
                <a:latin typeface="Calibri" panose="020F0502020204030204" pitchFamily="34" charset="0"/>
                <a:cs typeface="Calibri" panose="020F0502020204030204" pitchFamily="34" charset="0"/>
              </a:rPr>
              <a:t> One of top 5 distressing symptoms</a:t>
            </a:r>
          </a:p>
          <a:p>
            <a:pPr>
              <a:buFont typeface="Wingdings" pitchFamily="2" charset="2"/>
              <a:buChar char="§"/>
            </a:pPr>
            <a:r>
              <a:rPr lang="en-US" sz="3200" b="0" dirty="0">
                <a:solidFill>
                  <a:schemeClr val="tx1"/>
                </a:solidFill>
                <a:latin typeface="Calibri" panose="020F0502020204030204" pitchFamily="34" charset="0"/>
                <a:cs typeface="Calibri" panose="020F0502020204030204" pitchFamily="34" charset="0"/>
              </a:rPr>
              <a:t> Incidence up to 65% </a:t>
            </a:r>
            <a:r>
              <a:rPr lang="en-US" sz="3200" b="0" baseline="30000" dirty="0">
                <a:solidFill>
                  <a:schemeClr val="tx1"/>
                </a:solidFill>
                <a:latin typeface="Calibri" panose="020F0502020204030204" pitchFamily="34" charset="0"/>
                <a:cs typeface="Calibri" panose="020F0502020204030204" pitchFamily="34" charset="0"/>
              </a:rPr>
              <a:t>5, 6 </a:t>
            </a:r>
          </a:p>
          <a:p>
            <a:pPr>
              <a:buFont typeface="Wingdings" pitchFamily="2" charset="2"/>
              <a:buChar char="§"/>
            </a:pPr>
            <a:r>
              <a:rPr lang="en-US" sz="3200" b="0" dirty="0">
                <a:solidFill>
                  <a:schemeClr val="tx1"/>
                </a:solidFill>
                <a:latin typeface="Calibri" panose="020F0502020204030204" pitchFamily="34" charset="0"/>
                <a:cs typeface="Calibri" panose="020F0502020204030204" pitchFamily="34" charset="0"/>
              </a:rPr>
              <a:t> Persists even after treatment is over </a:t>
            </a:r>
            <a:r>
              <a:rPr lang="en-US" sz="3200" b="0" baseline="30000" dirty="0">
                <a:solidFill>
                  <a:schemeClr val="tx1"/>
                </a:solidFill>
                <a:latin typeface="Calibri" panose="020F0502020204030204" pitchFamily="34" charset="0"/>
                <a:cs typeface="Calibri" panose="020F0502020204030204" pitchFamily="34" charset="0"/>
              </a:rPr>
              <a:t>7-9 </a:t>
            </a:r>
          </a:p>
          <a:p>
            <a:pPr>
              <a:buFont typeface="Wingdings" pitchFamily="2" charset="2"/>
              <a:buChar char="§"/>
            </a:pPr>
            <a:r>
              <a:rPr lang="en-US" sz="3200" b="0" dirty="0">
                <a:solidFill>
                  <a:schemeClr val="tx1"/>
                </a:solidFill>
                <a:latin typeface="Calibri" panose="020F0502020204030204" pitchFamily="34" charset="0"/>
                <a:cs typeface="Calibri" panose="020F0502020204030204" pitchFamily="34" charset="0"/>
              </a:rPr>
              <a:t> Sleep disturbance is related to other symptoms, such as fatigue and depressed mood</a:t>
            </a:r>
          </a:p>
        </p:txBody>
      </p:sp>
      <p:sp>
        <p:nvSpPr>
          <p:cNvPr id="3" name="Title 2">
            <a:extLst>
              <a:ext uri="{FF2B5EF4-FFF2-40B4-BE49-F238E27FC236}">
                <a16:creationId xmlns:a16="http://schemas.microsoft.com/office/drawing/2014/main" id="{625F23D4-A195-A546-B7FE-694DF9D61B70}"/>
              </a:ext>
            </a:extLst>
          </p:cNvPr>
          <p:cNvSpPr>
            <a:spLocks noGrp="1"/>
          </p:cNvSpPr>
          <p:nvPr>
            <p:ph type="title"/>
          </p:nvPr>
        </p:nvSpPr>
        <p:spPr>
          <a:xfrm>
            <a:off x="915017" y="325336"/>
            <a:ext cx="10361965" cy="1143000"/>
          </a:xfrm>
        </p:spPr>
        <p:txBody>
          <a:bodyPr/>
          <a:lstStyle/>
          <a:p>
            <a:r>
              <a:rPr lang="en-US" sz="4000" b="1" dirty="0">
                <a:solidFill>
                  <a:srgbClr val="002060"/>
                </a:solidFill>
                <a:latin typeface="Calibri" panose="020F0502020204030204" pitchFamily="34" charset="0"/>
                <a:cs typeface="Calibri" panose="020F0502020204030204" pitchFamily="34" charset="0"/>
              </a:rPr>
              <a:t>Sleep Disturbance in Breast Cancer Survivors </a:t>
            </a:r>
          </a:p>
        </p:txBody>
      </p:sp>
      <p:sp>
        <p:nvSpPr>
          <p:cNvPr id="4" name="Slide Number Placeholder 3">
            <a:extLst>
              <a:ext uri="{FF2B5EF4-FFF2-40B4-BE49-F238E27FC236}">
                <a16:creationId xmlns:a16="http://schemas.microsoft.com/office/drawing/2014/main" id="{45CB8670-8125-B84B-8300-7D0669C5668C}"/>
              </a:ext>
            </a:extLst>
          </p:cNvPr>
          <p:cNvSpPr>
            <a:spLocks noGrp="1"/>
          </p:cNvSpPr>
          <p:nvPr>
            <p:ph type="sldNum" sz="quarter" idx="14"/>
          </p:nvPr>
        </p:nvSpPr>
        <p:spPr/>
        <p:txBody>
          <a:bodyPr/>
          <a:lstStyle/>
          <a:p>
            <a:fld id="{32B763C4-0BDF-40C6-AFB5-EA5752AD9CA1}" type="slidenum">
              <a:rPr lang="en-US" smtClean="0"/>
              <a:pPr/>
              <a:t>7</a:t>
            </a:fld>
            <a:endParaRPr lang="en-US" dirty="0"/>
          </a:p>
        </p:txBody>
      </p:sp>
      <p:pic>
        <p:nvPicPr>
          <p:cNvPr id="1026" name="Picture 2" descr="Global Pandemic Sleep Disturbance">
            <a:extLst>
              <a:ext uri="{FF2B5EF4-FFF2-40B4-BE49-F238E27FC236}">
                <a16:creationId xmlns:a16="http://schemas.microsoft.com/office/drawing/2014/main" id="{F90FFE02-4185-D347-8570-396A4176E9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0981" y="2452254"/>
            <a:ext cx="4114596" cy="2740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765000"/>
      </p:ext>
    </p:extLst>
  </p:cSld>
  <p:clrMapOvr>
    <a:masterClrMapping/>
  </p:clrMapOvr>
  <mc:AlternateContent xmlns:mc="http://schemas.openxmlformats.org/markup-compatibility/2006" xmlns:p14="http://schemas.microsoft.com/office/powerpoint/2010/main">
    <mc:Choice Requires="p14">
      <p:transition spd="slow" p14:dur="2000" advTm="24965"/>
    </mc:Choice>
    <mc:Fallback xmlns="">
      <p:transition spd="slow" advTm="2496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B758B268-B8D9-6D4D-8FEB-6A2ABFFE2B66}"/>
              </a:ext>
            </a:extLst>
          </p:cNvPr>
          <p:cNvSpPr txBox="1">
            <a:spLocks/>
          </p:cNvSpPr>
          <p:nvPr/>
        </p:nvSpPr>
        <p:spPr bwMode="auto">
          <a:xfrm>
            <a:off x="915015" y="193163"/>
            <a:ext cx="10361965" cy="1342613"/>
          </a:xfrm>
          <a:prstGeom prst="rect">
            <a:avLst/>
          </a:prstGeom>
          <a:noFill/>
          <a:ln w="9525">
            <a:noFill/>
            <a:miter lim="800000"/>
            <a:headEnd/>
            <a:tailEnd/>
          </a:ln>
        </p:spPr>
        <p:txBody>
          <a:bodyPr vert="horz" wrap="square" lIns="241812" tIns="120906" rIns="241812" bIns="120906" numCol="1" anchor="ctr" anchorCtr="0" compatLnSpc="1">
            <a:prstTxWarp prst="textNoShape">
              <a:avLst/>
            </a:prstTxWarp>
          </a:bodyPr>
          <a:lstStyle>
            <a:lvl1pPr algn="ctr" defTabSz="431763" rtl="0" eaLnBrk="0" fontAlgn="base" hangingPunct="0">
              <a:spcBef>
                <a:spcPct val="0"/>
              </a:spcBef>
              <a:spcAft>
                <a:spcPct val="0"/>
              </a:spcAft>
              <a:defRPr sz="2089">
                <a:solidFill>
                  <a:schemeClr val="tx2"/>
                </a:solidFill>
                <a:latin typeface="+mj-lt"/>
                <a:ea typeface="MS PGothic" pitchFamily="34" charset="-128"/>
                <a:cs typeface="MS PGothic" charset="0"/>
              </a:defRPr>
            </a:lvl1pPr>
            <a:lvl2pPr algn="ctr" defTabSz="431763" rtl="0" eaLnBrk="0" fontAlgn="base" hangingPunct="0">
              <a:spcBef>
                <a:spcPct val="0"/>
              </a:spcBef>
              <a:spcAft>
                <a:spcPct val="0"/>
              </a:spcAft>
              <a:defRPr sz="2089">
                <a:solidFill>
                  <a:schemeClr val="tx2"/>
                </a:solidFill>
                <a:latin typeface="Arial" charset="0"/>
                <a:ea typeface="MS PGothic" pitchFamily="34" charset="-128"/>
                <a:cs typeface="MS PGothic" charset="0"/>
              </a:defRPr>
            </a:lvl2pPr>
            <a:lvl3pPr algn="ctr" defTabSz="431763" rtl="0" eaLnBrk="0" fontAlgn="base" hangingPunct="0">
              <a:spcBef>
                <a:spcPct val="0"/>
              </a:spcBef>
              <a:spcAft>
                <a:spcPct val="0"/>
              </a:spcAft>
              <a:defRPr sz="2089">
                <a:solidFill>
                  <a:schemeClr val="tx2"/>
                </a:solidFill>
                <a:latin typeface="Arial" charset="0"/>
                <a:ea typeface="MS PGothic" pitchFamily="34" charset="-128"/>
                <a:cs typeface="MS PGothic" charset="0"/>
              </a:defRPr>
            </a:lvl3pPr>
            <a:lvl4pPr algn="ctr" defTabSz="431763" rtl="0" eaLnBrk="0" fontAlgn="base" hangingPunct="0">
              <a:spcBef>
                <a:spcPct val="0"/>
              </a:spcBef>
              <a:spcAft>
                <a:spcPct val="0"/>
              </a:spcAft>
              <a:defRPr sz="2089">
                <a:solidFill>
                  <a:schemeClr val="tx2"/>
                </a:solidFill>
                <a:latin typeface="Arial" charset="0"/>
                <a:ea typeface="MS PGothic" pitchFamily="34" charset="-128"/>
                <a:cs typeface="MS PGothic" charset="0"/>
              </a:defRPr>
            </a:lvl4pPr>
            <a:lvl5pPr algn="ctr" defTabSz="431763" rtl="0" eaLnBrk="0" fontAlgn="base" hangingPunct="0">
              <a:spcBef>
                <a:spcPct val="0"/>
              </a:spcBef>
              <a:spcAft>
                <a:spcPct val="0"/>
              </a:spcAft>
              <a:defRPr sz="2089">
                <a:solidFill>
                  <a:schemeClr val="tx2"/>
                </a:solidFill>
                <a:latin typeface="Arial" charset="0"/>
                <a:ea typeface="MS PGothic" pitchFamily="34" charset="-128"/>
                <a:cs typeface="MS PGothic" charset="0"/>
              </a:defRPr>
            </a:lvl5pPr>
            <a:lvl6pPr marL="69976" algn="ctr" defTabSz="431763" rtl="0" fontAlgn="base">
              <a:spcBef>
                <a:spcPct val="0"/>
              </a:spcBef>
              <a:spcAft>
                <a:spcPct val="0"/>
              </a:spcAft>
              <a:defRPr sz="2089">
                <a:solidFill>
                  <a:schemeClr val="tx2"/>
                </a:solidFill>
                <a:latin typeface="Arial" charset="0"/>
                <a:ea typeface="ＭＳ Ｐゴシック" charset="-128"/>
                <a:cs typeface="ＭＳ Ｐゴシック" charset="-128"/>
              </a:defRPr>
            </a:lvl6pPr>
            <a:lvl7pPr marL="139952" algn="ctr" defTabSz="431763" rtl="0" fontAlgn="base">
              <a:spcBef>
                <a:spcPct val="0"/>
              </a:spcBef>
              <a:spcAft>
                <a:spcPct val="0"/>
              </a:spcAft>
              <a:defRPr sz="2089">
                <a:solidFill>
                  <a:schemeClr val="tx2"/>
                </a:solidFill>
                <a:latin typeface="Arial" charset="0"/>
                <a:ea typeface="ＭＳ Ｐゴシック" charset="-128"/>
                <a:cs typeface="ＭＳ Ｐゴシック" charset="-128"/>
              </a:defRPr>
            </a:lvl7pPr>
            <a:lvl8pPr marL="209928" algn="ctr" defTabSz="431763" rtl="0" fontAlgn="base">
              <a:spcBef>
                <a:spcPct val="0"/>
              </a:spcBef>
              <a:spcAft>
                <a:spcPct val="0"/>
              </a:spcAft>
              <a:defRPr sz="2089">
                <a:solidFill>
                  <a:schemeClr val="tx2"/>
                </a:solidFill>
                <a:latin typeface="Arial" charset="0"/>
                <a:ea typeface="ＭＳ Ｐゴシック" charset="-128"/>
                <a:cs typeface="ＭＳ Ｐゴシック" charset="-128"/>
              </a:defRPr>
            </a:lvl8pPr>
            <a:lvl9pPr marL="279904" algn="ctr" defTabSz="431763" rtl="0" fontAlgn="base">
              <a:spcBef>
                <a:spcPct val="0"/>
              </a:spcBef>
              <a:spcAft>
                <a:spcPct val="0"/>
              </a:spcAft>
              <a:defRPr sz="2089">
                <a:solidFill>
                  <a:schemeClr val="tx2"/>
                </a:solidFill>
                <a:latin typeface="Arial" charset="0"/>
                <a:ea typeface="ＭＳ Ｐゴシック" charset="-128"/>
                <a:cs typeface="ＭＳ Ｐゴシック" charset="-128"/>
              </a:defRPr>
            </a:lvl9pPr>
          </a:lstStyle>
          <a:p>
            <a:pPr algn="l"/>
            <a:r>
              <a:rPr lang="en-US" sz="4000" b="1" kern="0" dirty="0">
                <a:solidFill>
                  <a:srgbClr val="002060"/>
                </a:solidFill>
                <a:latin typeface="Calibri" panose="020F0502020204030204" pitchFamily="34" charset="0"/>
                <a:cs typeface="Calibri" panose="020F0502020204030204" pitchFamily="34" charset="0"/>
              </a:rPr>
              <a:t>Knowledge Gap &amp;</a:t>
            </a:r>
          </a:p>
          <a:p>
            <a:pPr algn="l"/>
            <a:r>
              <a:rPr lang="en-US" sz="4000" b="1" kern="0" dirty="0">
                <a:solidFill>
                  <a:srgbClr val="002060"/>
                </a:solidFill>
                <a:latin typeface="Calibri" panose="020F0502020204030204" pitchFamily="34" charset="0"/>
                <a:cs typeface="Calibri" panose="020F0502020204030204" pitchFamily="34" charset="0"/>
              </a:rPr>
              <a:t>Factors Affecting Sleep YWBC </a:t>
            </a:r>
          </a:p>
        </p:txBody>
      </p:sp>
      <p:graphicFrame>
        <p:nvGraphicFramePr>
          <p:cNvPr id="2" name="Diagram 1">
            <a:extLst>
              <a:ext uri="{FF2B5EF4-FFF2-40B4-BE49-F238E27FC236}">
                <a16:creationId xmlns:a16="http://schemas.microsoft.com/office/drawing/2014/main" id="{FE5635EE-480D-A744-99C0-238D5779058B}"/>
              </a:ext>
            </a:extLst>
          </p:cNvPr>
          <p:cNvGraphicFramePr/>
          <p:nvPr>
            <p:extLst>
              <p:ext uri="{D42A27DB-BD31-4B8C-83A1-F6EECF244321}">
                <p14:modId xmlns:p14="http://schemas.microsoft.com/office/powerpoint/2010/main" val="3575801113"/>
              </p:ext>
            </p:extLst>
          </p:nvPr>
        </p:nvGraphicFramePr>
        <p:xfrm>
          <a:off x="2096653" y="1826720"/>
          <a:ext cx="7998691" cy="43307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Left Arrow 2">
            <a:extLst>
              <a:ext uri="{FF2B5EF4-FFF2-40B4-BE49-F238E27FC236}">
                <a16:creationId xmlns:a16="http://schemas.microsoft.com/office/drawing/2014/main" id="{37F552A7-8A8C-E140-97DA-7C40E6CBFD39}"/>
              </a:ext>
            </a:extLst>
          </p:cNvPr>
          <p:cNvSpPr/>
          <p:nvPr/>
        </p:nvSpPr>
        <p:spPr bwMode="auto">
          <a:xfrm rot="18774532">
            <a:off x="4114404" y="2373078"/>
            <a:ext cx="997527" cy="623454"/>
          </a:xfrm>
          <a:prstGeom prst="leftArrow">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820988"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6" name="Left Arrow 5">
            <a:extLst>
              <a:ext uri="{FF2B5EF4-FFF2-40B4-BE49-F238E27FC236}">
                <a16:creationId xmlns:a16="http://schemas.microsoft.com/office/drawing/2014/main" id="{BC22C1B1-ADC8-5741-89FB-A1CD4F55F7E7}"/>
              </a:ext>
            </a:extLst>
          </p:cNvPr>
          <p:cNvSpPr/>
          <p:nvPr/>
        </p:nvSpPr>
        <p:spPr bwMode="auto">
          <a:xfrm rot="13778867">
            <a:off x="7139440" y="2377466"/>
            <a:ext cx="997527" cy="623454"/>
          </a:xfrm>
          <a:prstGeom prst="leftArrow">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820988"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716432628"/>
      </p:ext>
    </p:extLst>
  </p:cSld>
  <p:clrMapOvr>
    <a:masterClrMapping/>
  </p:clrMapOvr>
  <mc:AlternateContent xmlns:mc="http://schemas.openxmlformats.org/markup-compatibility/2006" xmlns:p14="http://schemas.microsoft.com/office/powerpoint/2010/main">
    <mc:Choice Requires="p14">
      <p:transition spd="slow" p14:dur="2000" advTm="38097"/>
    </mc:Choice>
    <mc:Fallback xmlns="">
      <p:transition spd="slow" advTm="3809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EF681D-B369-CE41-9E0A-4AFAF744A6FA}"/>
              </a:ext>
            </a:extLst>
          </p:cNvPr>
          <p:cNvSpPr>
            <a:spLocks noGrp="1"/>
          </p:cNvSpPr>
          <p:nvPr>
            <p:ph type="body" sz="quarter" idx="4294967295"/>
          </p:nvPr>
        </p:nvSpPr>
        <p:spPr>
          <a:xfrm>
            <a:off x="601581" y="1447800"/>
            <a:ext cx="10024856" cy="4495800"/>
          </a:xfrm>
        </p:spPr>
        <p:txBody>
          <a:bodyPr/>
          <a:lstStyle/>
          <a:p>
            <a:pPr marL="514350" indent="-514350">
              <a:lnSpc>
                <a:spcPct val="150000"/>
              </a:lnSpc>
              <a:buFont typeface="+mj-lt"/>
              <a:buAutoNum type="arabicPeriod"/>
            </a:pPr>
            <a:r>
              <a:rPr lang="en-US" sz="2800" dirty="0">
                <a:solidFill>
                  <a:schemeClr val="tx1"/>
                </a:solidFill>
                <a:latin typeface="Calibri" panose="020F0502020204030204" pitchFamily="34" charset="0"/>
                <a:cs typeface="Calibri" panose="020F0502020204030204" pitchFamily="34" charset="0"/>
              </a:rPr>
              <a:t>Synthesize the sleep literature in YWBC</a:t>
            </a:r>
          </a:p>
          <a:p>
            <a:pPr marL="514350" indent="-514350">
              <a:lnSpc>
                <a:spcPct val="150000"/>
              </a:lnSpc>
              <a:buFont typeface="+mj-lt"/>
              <a:buAutoNum type="arabicPeriod"/>
            </a:pPr>
            <a:r>
              <a:rPr lang="en-US" sz="2800" dirty="0">
                <a:solidFill>
                  <a:schemeClr val="tx1"/>
                </a:solidFill>
                <a:latin typeface="Calibri" panose="020F0502020204030204" pitchFamily="34" charset="0"/>
                <a:cs typeface="Calibri" panose="020F0502020204030204" pitchFamily="34" charset="0"/>
              </a:rPr>
              <a:t>Discuss physical and psychological responses to breast cancer that may affect sleep in YWBC </a:t>
            </a:r>
          </a:p>
          <a:p>
            <a:pPr marL="514350" indent="-514350">
              <a:lnSpc>
                <a:spcPct val="150000"/>
              </a:lnSpc>
              <a:buFont typeface="+mj-lt"/>
              <a:buAutoNum type="arabicPeriod"/>
            </a:pPr>
            <a:r>
              <a:rPr lang="en-US" sz="2800" dirty="0">
                <a:solidFill>
                  <a:schemeClr val="tx1"/>
                </a:solidFill>
                <a:latin typeface="Calibri" panose="020F0502020204030204" pitchFamily="34" charset="0"/>
                <a:cs typeface="Calibri" panose="020F0502020204030204" pitchFamily="34" charset="0"/>
              </a:rPr>
              <a:t>Highlight gaps in our knowledge and identify the need for interventions to improve sleep outcomes in YWBC</a:t>
            </a:r>
          </a:p>
        </p:txBody>
      </p:sp>
      <p:sp>
        <p:nvSpPr>
          <p:cNvPr id="3" name="Title 2">
            <a:extLst>
              <a:ext uri="{FF2B5EF4-FFF2-40B4-BE49-F238E27FC236}">
                <a16:creationId xmlns:a16="http://schemas.microsoft.com/office/drawing/2014/main" id="{1A093EC2-8F28-1B4F-AE8D-34BD6753F640}"/>
              </a:ext>
            </a:extLst>
          </p:cNvPr>
          <p:cNvSpPr>
            <a:spLocks noGrp="1"/>
          </p:cNvSpPr>
          <p:nvPr>
            <p:ph type="title"/>
          </p:nvPr>
        </p:nvSpPr>
        <p:spPr/>
        <p:txBody>
          <a:bodyPr>
            <a:normAutofit fontScale="90000"/>
          </a:bodyPr>
          <a:lstStyle/>
          <a:p>
            <a:r>
              <a:rPr lang="en-US" sz="4000" b="1" dirty="0">
                <a:solidFill>
                  <a:srgbClr val="002060"/>
                </a:solidFill>
                <a:latin typeface="Calibri" panose="020F0502020204030204" pitchFamily="34" charset="0"/>
                <a:cs typeface="Calibri" panose="020F0502020204030204" pitchFamily="34" charset="0"/>
              </a:rPr>
              <a:t>Purpose of Narrative Review</a:t>
            </a:r>
          </a:p>
        </p:txBody>
      </p:sp>
      <p:sp>
        <p:nvSpPr>
          <p:cNvPr id="4" name="Slide Number Placeholder 3">
            <a:extLst>
              <a:ext uri="{FF2B5EF4-FFF2-40B4-BE49-F238E27FC236}">
                <a16:creationId xmlns:a16="http://schemas.microsoft.com/office/drawing/2014/main" id="{61FF5563-90BA-B04E-8FCA-03DE030C5673}"/>
              </a:ext>
            </a:extLst>
          </p:cNvPr>
          <p:cNvSpPr>
            <a:spLocks noGrp="1"/>
          </p:cNvSpPr>
          <p:nvPr>
            <p:ph type="sldNum" sz="quarter" idx="10"/>
          </p:nvPr>
        </p:nvSpPr>
        <p:spPr/>
        <p:txBody>
          <a:bodyPr/>
          <a:lstStyle/>
          <a:p>
            <a:pPr>
              <a:defRPr/>
            </a:pPr>
            <a:fld id="{5A0BCCF5-4884-6E4B-9EA1-561DD01E3524}" type="slidenum">
              <a:rPr lang="en-US" smtClean="0"/>
              <a:pPr>
                <a:defRPr/>
              </a:pPr>
              <a:t>9</a:t>
            </a:fld>
            <a:endParaRPr lang="en-US" dirty="0"/>
          </a:p>
        </p:txBody>
      </p:sp>
    </p:spTree>
    <p:extLst>
      <p:ext uri="{BB962C8B-B14F-4D97-AF65-F5344CB8AC3E}">
        <p14:creationId xmlns:p14="http://schemas.microsoft.com/office/powerpoint/2010/main" val="2860886851"/>
      </p:ext>
    </p:extLst>
  </p:cSld>
  <p:clrMapOvr>
    <a:masterClrMapping/>
  </p:clrMapOvr>
  <mc:AlternateContent xmlns:mc="http://schemas.openxmlformats.org/markup-compatibility/2006" xmlns:p14="http://schemas.microsoft.com/office/powerpoint/2010/main">
    <mc:Choice Requires="p14">
      <p:transition spd="slow" p14:dur="2000" advTm="25221"/>
    </mc:Choice>
    <mc:Fallback xmlns="">
      <p:transition spd="slow" advTm="25221"/>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6080</TotalTime>
  <Words>3325</Words>
  <Application>Microsoft Macintosh PowerPoint</Application>
  <PresentationFormat>Widescreen</PresentationFormat>
  <Paragraphs>245</Paragraphs>
  <Slides>23</Slides>
  <Notes>20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23</vt:i4>
      </vt:variant>
    </vt:vector>
  </HeadingPairs>
  <TitlesOfParts>
    <vt:vector size="36" baseType="lpstr">
      <vt:lpstr>Bahnschrift SemiLight SemiConde</vt:lpstr>
      <vt:lpstr>Proxima Nova Regular</vt:lpstr>
      <vt:lpstr>YaleNew</vt:lpstr>
      <vt:lpstr>Abadi</vt:lpstr>
      <vt:lpstr>Arial</vt:lpstr>
      <vt:lpstr>Athelas</vt:lpstr>
      <vt:lpstr>Calibri</vt:lpstr>
      <vt:lpstr>Calibri Light</vt:lpstr>
      <vt:lpstr>Georgia</vt:lpstr>
      <vt:lpstr>Helvetica</vt:lpstr>
      <vt:lpstr>Microsoft Sans Serif</vt:lpstr>
      <vt:lpstr>Wingdings</vt:lpstr>
      <vt:lpstr>Office Theme</vt:lpstr>
      <vt:lpstr>PowerPoint Presentation</vt:lpstr>
      <vt:lpstr>Breast Cancer Survivorship in the US </vt:lpstr>
      <vt:lpstr>Estimated New Breast Cancer Cases  Young Women &lt; 50 years in 2019</vt:lpstr>
      <vt:lpstr>Young Women with Breast Cancer (YWBC) 2, 3</vt:lpstr>
      <vt:lpstr>PowerPoint Presentation</vt:lpstr>
      <vt:lpstr>Sleep Health 4</vt:lpstr>
      <vt:lpstr>Sleep Disturbance in Breast Cancer Survivors </vt:lpstr>
      <vt:lpstr>PowerPoint Presentation</vt:lpstr>
      <vt:lpstr>Purpose of Narrative Review</vt:lpstr>
      <vt:lpstr> Search Methods </vt:lpstr>
      <vt:lpstr>PowerPoint Presentation</vt:lpstr>
      <vt:lpstr>Key Findings</vt:lpstr>
      <vt:lpstr>PowerPoint Presentation</vt:lpstr>
      <vt:lpstr>Sleep Disturbance Along with Cancer Treatment</vt:lpstr>
      <vt:lpstr>Sleep of YWBC:  Comparison of Disturbance </vt:lpstr>
      <vt:lpstr>PowerPoint Presentation</vt:lpstr>
      <vt:lpstr>Physical and Psychological Responses  Related  to Sleep in YWBC</vt:lpstr>
      <vt:lpstr>Conclusion  </vt:lpstr>
      <vt:lpstr>Limitations</vt:lpstr>
      <vt:lpstr>Implications for Research &amp; Clinical Practice</vt:lpstr>
      <vt:lpstr>References</vt:lpstr>
      <vt:lpstr>References</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Kearney, Joan</dc:creator>
  <cp:lastModifiedBy>Youri Hwang</cp:lastModifiedBy>
  <cp:revision>166</cp:revision>
  <dcterms:created xsi:type="dcterms:W3CDTF">2019-04-15T22:56:34Z</dcterms:created>
  <dcterms:modified xsi:type="dcterms:W3CDTF">2021-03-30T20:52:14Z</dcterms:modified>
</cp:coreProperties>
</file>